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7"/>
  </p:notesMasterIdLst>
  <p:handoutMasterIdLst>
    <p:handoutMasterId r:id="rId28"/>
  </p:handoutMasterIdLst>
  <p:sldIdLst>
    <p:sldId id="282" r:id="rId5"/>
    <p:sldId id="292" r:id="rId6"/>
    <p:sldId id="283" r:id="rId7"/>
    <p:sldId id="300" r:id="rId8"/>
    <p:sldId id="293" r:id="rId9"/>
    <p:sldId id="310" r:id="rId10"/>
    <p:sldId id="301" r:id="rId11"/>
    <p:sldId id="303" r:id="rId12"/>
    <p:sldId id="302" r:id="rId13"/>
    <p:sldId id="304" r:id="rId14"/>
    <p:sldId id="305" r:id="rId15"/>
    <p:sldId id="298" r:id="rId16"/>
    <p:sldId id="297" r:id="rId17"/>
    <p:sldId id="295" r:id="rId18"/>
    <p:sldId id="306" r:id="rId19"/>
    <p:sldId id="307" r:id="rId20"/>
    <p:sldId id="308" r:id="rId21"/>
    <p:sldId id="294" r:id="rId22"/>
    <p:sldId id="309" r:id="rId23"/>
    <p:sldId id="284" r:id="rId24"/>
    <p:sldId id="285" r:id="rId25"/>
    <p:sldId id="29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82836" autoAdjust="0"/>
  </p:normalViewPr>
  <p:slideViewPr>
    <p:cSldViewPr snapToGrid="0">
      <p:cViewPr varScale="1">
        <p:scale>
          <a:sx n="72" d="100"/>
          <a:sy n="72" d="100"/>
        </p:scale>
        <p:origin x="427" y="53"/>
      </p:cViewPr>
      <p:guideLst/>
    </p:cSldViewPr>
  </p:slideViewPr>
  <p:notesTextViewPr>
    <p:cViewPr>
      <p:scale>
        <a:sx n="3" d="2"/>
        <a:sy n="3" d="2"/>
      </p:scale>
      <p:origin x="0" y="0"/>
    </p:cViewPr>
  </p:notesTextViewPr>
  <p:sorterViewPr>
    <p:cViewPr>
      <p:scale>
        <a:sx n="100" d="100"/>
        <a:sy n="100" d="100"/>
      </p:scale>
      <p:origin x="0" y="-1834"/>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2018/08/23</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2018/08/23</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Son servicios pequeños, autónomos, independientes y resilientes, donde cada servicio debe implementar una responsabilidad específica en el dominio, es decir no debe mezclar responsabilidades. Cada microservicio tiene su propia </a:t>
            </a:r>
            <a:r>
              <a:rPr lang="es-CO" dirty="0" err="1"/>
              <a:t>db</a:t>
            </a:r>
            <a:r>
              <a:rPr lang="es-CO" dirty="0"/>
              <a:t>.</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a:t>
            </a:fld>
            <a:endParaRPr lang="en-ZA" dirty="0"/>
          </a:p>
        </p:txBody>
      </p:sp>
    </p:spTree>
    <p:extLst>
      <p:ext uri="{BB962C8B-B14F-4D97-AF65-F5344CB8AC3E}">
        <p14:creationId xmlns:p14="http://schemas.microsoft.com/office/powerpoint/2010/main" val="3738925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a:t>
            </a:r>
            <a:r>
              <a:rPr lang="en-US" dirty="0" err="1"/>
              <a:t>DUber</a:t>
            </a:r>
            <a:r>
              <a:rPr lang="en-US" dirty="0"/>
              <a:t> is facing problems related to scalability, availability, agility and tracking business objects/workflows. So, we’re going to tackling those problems with a Microservice architecture helped by DDD, CQRS, Docker and Azure Service Fabric mainly, but first, we’re going to start analyzing the problem making a business domain model helped by DDD.</a:t>
            </a:r>
          </a:p>
        </p:txBody>
      </p:sp>
      <p:sp>
        <p:nvSpPr>
          <p:cNvPr id="4" name="Slide Number Placeholder 3"/>
          <p:cNvSpPr>
            <a:spLocks noGrp="1"/>
          </p:cNvSpPr>
          <p:nvPr>
            <p:ph type="sldNum" sz="quarter" idx="10"/>
          </p:nvPr>
        </p:nvSpPr>
        <p:spPr/>
        <p:txBody>
          <a:bodyPr/>
          <a:lstStyle/>
          <a:p>
            <a:fld id="{8530193B-564F-4854-8A52-728F3FB19C85}" type="slidenum">
              <a:rPr lang="en-ZA" smtClean="0"/>
              <a:t>13</a:t>
            </a:fld>
            <a:endParaRPr lang="en-ZA" dirty="0"/>
          </a:p>
        </p:txBody>
      </p:sp>
    </p:spTree>
    <p:extLst>
      <p:ext uri="{BB962C8B-B14F-4D97-AF65-F5344CB8AC3E}">
        <p14:creationId xmlns:p14="http://schemas.microsoft.com/office/powerpoint/2010/main" val="130846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21</a:t>
            </a:fld>
            <a:endParaRPr lang="en-ZA" dirty="0"/>
          </a:p>
        </p:txBody>
      </p:sp>
    </p:spTree>
    <p:extLst>
      <p:ext uri="{BB962C8B-B14F-4D97-AF65-F5344CB8AC3E}">
        <p14:creationId xmlns:p14="http://schemas.microsoft.com/office/powerpoint/2010/main" val="4116714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22</a:t>
            </a:fld>
            <a:endParaRPr lang="en-ZA" dirty="0"/>
          </a:p>
        </p:txBody>
      </p:sp>
    </p:spTree>
    <p:extLst>
      <p:ext uri="{BB962C8B-B14F-4D97-AF65-F5344CB8AC3E}">
        <p14:creationId xmlns:p14="http://schemas.microsoft.com/office/powerpoint/2010/main" val="3086632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CO" b="1" dirty="0"/>
              <a:t>Resiliencia</a:t>
            </a:r>
            <a:r>
              <a:rPr lang="es-CO" dirty="0"/>
              <a:t>: cuando un microservicio falla por cualquier razón (errores temporales) otro microservicio debe ser capaz de responder. Es importante implementar técnicas para manejar errores temporales como, reintentos, </a:t>
            </a:r>
            <a:r>
              <a:rPr lang="es-CO" dirty="0" err="1"/>
              <a:t>circuit</a:t>
            </a:r>
            <a:r>
              <a:rPr lang="es-CO" dirty="0"/>
              <a:t> breaker, </a:t>
            </a:r>
            <a:r>
              <a:rPr lang="en-US" sz="1200" b="0" i="0" kern="1200" dirty="0">
                <a:solidFill>
                  <a:schemeClr val="tx1"/>
                </a:solidFill>
                <a:effectLst/>
                <a:latin typeface="+mn-lt"/>
                <a:ea typeface="+mn-ea"/>
                <a:cs typeface="+mn-cs"/>
              </a:rPr>
              <a:t> timeout, fallback</a:t>
            </a:r>
            <a:r>
              <a:rPr lang="es-CO" dirty="0"/>
              <a:t>, etc. Muchas de estas técnicas son implementadas por los orquestadores, por ejemplo cuando un servicio se cae el orquestador es capaz de levantar otra instancia, o si un nodo se cae el orquestador puede crear otro nodo y levantar las instancias que estaban en ese nodo.</a:t>
            </a:r>
          </a:p>
          <a:p>
            <a:pPr marL="171450" indent="-171450">
              <a:buFont typeface="Arial" panose="020B0604020202020204" pitchFamily="34" charset="0"/>
              <a:buChar char="•"/>
            </a:pPr>
            <a:r>
              <a:rPr lang="es-CO" b="1" dirty="0"/>
              <a:t>Escalabilidad</a:t>
            </a:r>
            <a:r>
              <a:rPr lang="es-CO" dirty="0"/>
              <a:t>: cada microservicio debe escalar independientemente, a diferencia de las aplicaciones monolíticas donde necesitas escalar el sistema entero. Puedes escalar sólo el microservicio que necesitas y cuando lo necesitas.</a:t>
            </a:r>
          </a:p>
          <a:p>
            <a:pPr marL="171450" indent="-171450">
              <a:buFont typeface="Arial" panose="020B0604020202020204" pitchFamily="34" charset="0"/>
              <a:buChar char="•"/>
            </a:pPr>
            <a:r>
              <a:rPr lang="es-CO" b="1" dirty="0"/>
              <a:t>Aislamiento de datos</a:t>
            </a:r>
            <a:r>
              <a:rPr lang="es-CO" dirty="0"/>
              <a:t>: ya que cada ms tiene su propia </a:t>
            </a:r>
            <a:r>
              <a:rPr lang="es-CO" dirty="0" err="1"/>
              <a:t>db</a:t>
            </a:r>
            <a:r>
              <a:rPr lang="es-CO" dirty="0"/>
              <a:t> es mucho más fácil escalar la </a:t>
            </a:r>
            <a:r>
              <a:rPr lang="es-CO" dirty="0" err="1"/>
              <a:t>db</a:t>
            </a:r>
            <a:r>
              <a:rPr lang="es-CO" dirty="0"/>
              <a:t> o la capa de datos y los cambios relacionados con la estructura e incluso con los datos, tienen menos impacto ya que sólo afectarán una pequeña parte del sistema, lo cual ayuda en la gobernabilidad y mantenibilidad. También te permite tener </a:t>
            </a:r>
            <a:r>
              <a:rPr lang="es-CO" b="1" i="1" dirty="0"/>
              <a:t>persistencia poliglota</a:t>
            </a:r>
            <a:r>
              <a:rPr lang="es-CO" dirty="0"/>
              <a:t>.</a:t>
            </a:r>
          </a:p>
          <a:p>
            <a:pPr marL="171450" indent="-171450">
              <a:buFont typeface="Arial" panose="020B0604020202020204" pitchFamily="34" charset="0"/>
              <a:buChar char="•"/>
            </a:pPr>
            <a:r>
              <a:rPr lang="es-CO" b="1" dirty="0"/>
              <a:t>Equipos pequeños</a:t>
            </a:r>
            <a:r>
              <a:rPr lang="es-CO" dirty="0"/>
              <a:t>: debido a que cada ms es pequeño y tiene una sola responsabilidad en términos del dominio, cada ms puede tener un equipo pequeño ya que no comparte ni el código ni la </a:t>
            </a:r>
            <a:r>
              <a:rPr lang="es-CO" dirty="0" err="1"/>
              <a:t>db</a:t>
            </a:r>
            <a:r>
              <a:rPr lang="es-CO" dirty="0"/>
              <a:t>, lo que facilita hacer un cambio o agregar una nueva característica ya que no tiene dependencias con otros microservicios, lo cual favorece la agilidad. </a:t>
            </a:r>
          </a:p>
          <a:p>
            <a:pPr marL="171450" indent="-171450">
              <a:buFont typeface="Arial" panose="020B0604020202020204" pitchFamily="34" charset="0"/>
              <a:buChar char="•"/>
            </a:pPr>
            <a:r>
              <a:rPr lang="es-CO" b="1" dirty="0"/>
              <a:t>Agilidad</a:t>
            </a:r>
            <a:r>
              <a:rPr lang="es-CO" dirty="0"/>
              <a:t>: dado que los ms son autónomos, son desplegados independientemente lo cual facilita enormemente los </a:t>
            </a:r>
            <a:r>
              <a:rPr lang="es-CO" dirty="0" err="1"/>
              <a:t>releases</a:t>
            </a:r>
            <a:r>
              <a:rPr lang="es-CO" dirty="0"/>
              <a:t> o soluciones de bugs, a diferencia de las aplicaciones monolíticas donde un bug puede bloquear el reléase entero mientras que se soluciona, se integra, se prueba y se publica, incluso cuando el bug no tiene nada que ver con la nueva característica que se quiere desplegar. Entonces, puedes actualizar un servicio sin tener que desplegar la aplicación completa o </a:t>
            </a:r>
            <a:r>
              <a:rPr lang="es-CO" b="1" i="1" dirty="0"/>
              <a:t>deshacer el cambio </a:t>
            </a:r>
            <a:r>
              <a:rPr lang="es-CO" dirty="0"/>
              <a:t>fácilmente si algo sale mal.</a:t>
            </a:r>
          </a:p>
          <a:p>
            <a:pPr marL="171450" indent="-171450">
              <a:buFont typeface="Arial" panose="020B0604020202020204" pitchFamily="34" charset="0"/>
              <a:buChar char="•"/>
            </a:pPr>
            <a:r>
              <a:rPr lang="es-CO" b="1" dirty="0"/>
              <a:t>Mezcla de Tecnologías</a:t>
            </a:r>
            <a:r>
              <a:rPr lang="es-CO" dirty="0"/>
              <a:t>: gracias a que cada equipo es pequeño e independiente, podemos tener un rico ecosistema de microservicios, </a:t>
            </a:r>
            <a:r>
              <a:rPr lang="es-CO" dirty="0" err="1"/>
              <a:t>ej</a:t>
            </a:r>
            <a:r>
              <a:rPr lang="es-CO" dirty="0"/>
              <a:t>: un equipo </a:t>
            </a:r>
            <a:r>
              <a:rPr lang="es-CO" dirty="0" err="1"/>
              <a:t>.Net</a:t>
            </a:r>
            <a:r>
              <a:rPr lang="es-CO" dirty="0"/>
              <a:t>, otro </a:t>
            </a:r>
            <a:r>
              <a:rPr lang="es-CO" dirty="0" err="1"/>
              <a:t>NodeJS</a:t>
            </a:r>
            <a:r>
              <a:rPr lang="es-CO" dirty="0"/>
              <a:t>.</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3</a:t>
            </a:fld>
            <a:endParaRPr lang="en-ZA" dirty="0"/>
          </a:p>
        </p:txBody>
      </p:sp>
    </p:spTree>
    <p:extLst>
      <p:ext uri="{BB962C8B-B14F-4D97-AF65-F5344CB8AC3E}">
        <p14:creationId xmlns:p14="http://schemas.microsoft.com/office/powerpoint/2010/main" val="3249043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CO" b="1" dirty="0"/>
              <a:t>Tamaño</a:t>
            </a:r>
            <a:r>
              <a:rPr lang="es-CO" dirty="0"/>
              <a:t>: cuando se está diseñando un microservicio hay que tener mucho cuidado con su propósito y responsabilidad, porque de eso va a depender que nuestro ms sea consistente y autónomo, no debe ser ni muy grande ni muy pequeño.</a:t>
            </a:r>
          </a:p>
          <a:p>
            <a:pPr marL="171450" indent="-171450">
              <a:buFont typeface="Arial" panose="020B0604020202020204" pitchFamily="34" charset="0"/>
              <a:buChar char="•"/>
            </a:pPr>
            <a:r>
              <a:rPr lang="es-CO" b="1" dirty="0"/>
              <a:t>Complejidad</a:t>
            </a:r>
            <a:r>
              <a:rPr lang="es-CO" dirty="0"/>
              <a:t>: a diferencia de las app monolíticas donde lidias sólo con una pieza grande de software, en una arquitectura de ms tienes que lidiar con un montón. Mientras que en una app monolítica una operación pude interactuar con un servicio o incluso ninguno, en una arquitectura de ms, una operación puede interactuar con un montón de servicios, entonces tenemos que manejar cosas como: comunicación entre cliente y ms, comunicación entre ms, coordinación, manejo de errores, compensación de transacciones, etc. Además los microservicios requieren más esfuerzo en gobernabilidad.</a:t>
            </a:r>
          </a:p>
          <a:p>
            <a:pPr marL="171450" indent="-171450">
              <a:buFont typeface="Arial" panose="020B0604020202020204" pitchFamily="34" charset="0"/>
              <a:buChar char="•"/>
            </a:pPr>
            <a:r>
              <a:rPr lang="es-CO" b="1" dirty="0"/>
              <a:t>Consultas</a:t>
            </a:r>
            <a:r>
              <a:rPr lang="es-CO" dirty="0"/>
              <a:t>: ya que cada ms tiene su propia </a:t>
            </a:r>
            <a:r>
              <a:rPr lang="es-CO" dirty="0" err="1"/>
              <a:t>db</a:t>
            </a:r>
            <a:r>
              <a:rPr lang="es-CO" dirty="0"/>
              <a:t>, no podemos simplemente hacer un </a:t>
            </a:r>
            <a:r>
              <a:rPr lang="es-CO" dirty="0" err="1"/>
              <a:t>query</a:t>
            </a:r>
            <a:r>
              <a:rPr lang="es-CO" dirty="0"/>
              <a:t> uniendo tablas, la información está en diferentes </a:t>
            </a:r>
            <a:r>
              <a:rPr lang="es-CO" dirty="0" err="1"/>
              <a:t>dbs</a:t>
            </a:r>
            <a:r>
              <a:rPr lang="es-CO" dirty="0"/>
              <a:t> e incluso cada </a:t>
            </a:r>
            <a:r>
              <a:rPr lang="es-CO" dirty="0" err="1"/>
              <a:t>db</a:t>
            </a:r>
            <a:r>
              <a:rPr lang="es-CO" dirty="0"/>
              <a:t> puede ser de diferente tipo.</a:t>
            </a:r>
          </a:p>
          <a:p>
            <a:pPr marL="171450" indent="-171450">
              <a:buFont typeface="Arial" panose="020B0604020202020204" pitchFamily="34" charset="0"/>
              <a:buChar char="•"/>
            </a:pPr>
            <a:r>
              <a:rPr lang="es-CO" b="1" dirty="0"/>
              <a:t>Consistencia e integridad</a:t>
            </a:r>
            <a:r>
              <a:rPr lang="es-CO" dirty="0"/>
              <a:t>: uno de los grandes retos de los ms es mantener los datos consistentes. Si necesitas mantener una transacción entre múltiples ms no puedes usar simplemente un ACID </a:t>
            </a:r>
            <a:r>
              <a:rPr lang="es-CO" dirty="0" err="1"/>
              <a:t>transaction</a:t>
            </a:r>
            <a:r>
              <a:rPr lang="es-CO" dirty="0"/>
              <a:t>, porque los datos están distribuidos en diferentes servidores. </a:t>
            </a:r>
            <a:r>
              <a:rPr lang="es-CO" b="1" dirty="0"/>
              <a:t>La mejor opción es usar Compensación de Transacciones.</a:t>
            </a:r>
            <a:r>
              <a:rPr lang="es-CO" dirty="0"/>
              <a:t> Las transacciones distribuidas, como 2PC, tampoco son una buena opción porque muchas </a:t>
            </a:r>
            <a:r>
              <a:rPr lang="es-CO" dirty="0" err="1"/>
              <a:t>db</a:t>
            </a:r>
            <a:r>
              <a:rPr lang="es-CO" dirty="0"/>
              <a:t> modernas (NoSQL) no lo soportan, además son bloqueantes y dependen de terceros como Oracle, IBM, etc. El teorema de CAP dice que en una base de datos distribuida es imposible garantizar disponibilidad y consistencia al mismo tiempo, hay que elegir una de las dos, normalmente la mejor opción es elegir disponibilidad. Es decir, si estás usando una estrategia bloqueante como 2PC no estás garantizando disponibilidad por el tiempo en que los recursos están bloqueados y si usas compensación de transacciones no estás siendo consistente por el </a:t>
            </a:r>
            <a:r>
              <a:rPr lang="es-CO" dirty="0" err="1"/>
              <a:t>delay</a:t>
            </a:r>
            <a:r>
              <a:rPr lang="es-CO" dirty="0"/>
              <a:t> de las </a:t>
            </a:r>
            <a:r>
              <a:rPr lang="es-CO" dirty="0" err="1"/>
              <a:t>undo</a:t>
            </a:r>
            <a:r>
              <a:rPr lang="es-CO" dirty="0"/>
              <a:t> </a:t>
            </a:r>
            <a:r>
              <a:rPr lang="es-CO" dirty="0" err="1"/>
              <a:t>operations</a:t>
            </a:r>
            <a:r>
              <a:rPr lang="es-CO" dirty="0"/>
              <a:t>.</a:t>
            </a:r>
          </a:p>
          <a:p>
            <a:pPr marL="171450" indent="-171450">
              <a:buFont typeface="Arial" panose="020B0604020202020204" pitchFamily="34" charset="0"/>
              <a:buChar char="•"/>
            </a:pPr>
            <a:r>
              <a:rPr lang="es-CO" b="1" dirty="0"/>
              <a:t>Comunicación</a:t>
            </a:r>
            <a:r>
              <a:rPr lang="es-CO" dirty="0"/>
              <a:t>: comunicación entre clientes y ms, o entre ms puede llegar a ser muy compleja, por ejemplo la autenticación de las peticiones, el protocolo usado, HTTP o AMQP, etc. </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a:t>
            </a:fld>
            <a:endParaRPr lang="en-ZA" dirty="0"/>
          </a:p>
        </p:txBody>
      </p:sp>
    </p:spTree>
    <p:extLst>
      <p:ext uri="{BB962C8B-B14F-4D97-AF65-F5344CB8AC3E}">
        <p14:creationId xmlns:p14="http://schemas.microsoft.com/office/powerpoint/2010/main" val="3628045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CO" b="1" dirty="0"/>
              <a:t>Explicar qué es una imagen y qué es un container.</a:t>
            </a:r>
          </a:p>
          <a:p>
            <a:pPr marL="171450" indent="-171450">
              <a:buFont typeface="Arial" panose="020B0604020202020204" pitchFamily="34" charset="0"/>
              <a:buChar char="•"/>
            </a:pPr>
            <a:r>
              <a:rPr lang="es-CO" b="1" dirty="0" err="1"/>
              <a:t>Isolation</a:t>
            </a:r>
            <a:r>
              <a:rPr lang="es-CO" dirty="0"/>
              <a:t>: ya que una imagen es </a:t>
            </a:r>
            <a:r>
              <a:rPr lang="es-CO" b="1" i="1" dirty="0"/>
              <a:t>inmutable</a:t>
            </a:r>
            <a:r>
              <a:rPr lang="es-CO" dirty="0"/>
              <a:t> una vez creada, hace que un ambiente sea el mismo sin importar en dónde esté desplegado, esto quiere decir que estoy garantizando que mi aplicación va a funcionar igual independientemente del ambiente o de la máquina. </a:t>
            </a:r>
            <a:r>
              <a:rPr lang="es-CO" b="1" i="1" dirty="0"/>
              <a:t>No más Works on mi machine.</a:t>
            </a:r>
          </a:p>
          <a:p>
            <a:pPr marL="171450" indent="-171450">
              <a:buFont typeface="Arial" panose="020B0604020202020204" pitchFamily="34" charset="0"/>
              <a:buChar char="•"/>
            </a:pPr>
            <a:r>
              <a:rPr lang="es-CO" b="1" dirty="0"/>
              <a:t>Escalabilidad</a:t>
            </a:r>
            <a:r>
              <a:rPr lang="es-CO" dirty="0"/>
              <a:t>: podemos escalar rápidamente simplemente creando </a:t>
            </a:r>
            <a:r>
              <a:rPr lang="es-CO" dirty="0" err="1"/>
              <a:t>containers</a:t>
            </a:r>
            <a:r>
              <a:rPr lang="es-CO" dirty="0"/>
              <a:t>, ya que un container representa un único proceso. </a:t>
            </a:r>
          </a:p>
          <a:p>
            <a:pPr marL="171450" indent="-171450">
              <a:buFont typeface="Arial" panose="020B0604020202020204" pitchFamily="34" charset="0"/>
              <a:buChar char="•"/>
            </a:pPr>
            <a:r>
              <a:rPr lang="es-CO" b="1" dirty="0"/>
              <a:t>Confiabilidad y Resiliencia</a:t>
            </a:r>
            <a:r>
              <a:rPr lang="es-CO" dirty="0"/>
              <a:t>: con la ayuda de un orquestador, si tienes 5 instancias y una falla el orquestador creará otro container para replicar el proceso que falló.</a:t>
            </a:r>
          </a:p>
          <a:p>
            <a:pPr marL="171450" indent="-171450">
              <a:buFont typeface="Arial" panose="020B0604020202020204" pitchFamily="34" charset="0"/>
              <a:buChar char="•"/>
            </a:pPr>
            <a:r>
              <a:rPr lang="es-CO" b="1" dirty="0"/>
              <a:t>Performance</a:t>
            </a:r>
            <a:r>
              <a:rPr lang="es-CO" dirty="0"/>
              <a:t>: Docker </a:t>
            </a:r>
            <a:r>
              <a:rPr lang="es-CO" dirty="0" err="1"/>
              <a:t>containers</a:t>
            </a:r>
            <a:r>
              <a:rPr lang="es-CO" dirty="0"/>
              <a:t> son más rápidos comparados con máquinas virtuales, ya que no necesitan hacer uso de todo el SO ya que sólo usan el </a:t>
            </a:r>
            <a:r>
              <a:rPr lang="es-CO" dirty="0" err="1"/>
              <a:t>Kernel</a:t>
            </a:r>
            <a:r>
              <a:rPr lang="es-CO" dirty="0"/>
              <a:t>. Esto hace además que los </a:t>
            </a:r>
            <a:r>
              <a:rPr lang="es-CO" dirty="0" err="1"/>
              <a:t>containers</a:t>
            </a:r>
            <a:r>
              <a:rPr lang="es-CO" dirty="0"/>
              <a:t> puedan iniciar rápidamente.</a:t>
            </a:r>
          </a:p>
          <a:p>
            <a:pPr marL="171450" indent="-171450">
              <a:buFont typeface="Arial" panose="020B0604020202020204" pitchFamily="34" charset="0"/>
              <a:buChar char="•"/>
            </a:pPr>
            <a:r>
              <a:rPr lang="es-CO" b="1" dirty="0"/>
              <a:t>Ahorro de recursos</a:t>
            </a:r>
            <a:r>
              <a:rPr lang="es-CO" dirty="0"/>
              <a:t>: en un ambiente de desarrollo. Evita que los desarrolladores pierdan tiempo configurando su ambiente.</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6</a:t>
            </a:fld>
            <a:endParaRPr lang="en-ZA" dirty="0"/>
          </a:p>
        </p:txBody>
      </p:sp>
    </p:spTree>
    <p:extLst>
      <p:ext uri="{BB962C8B-B14F-4D97-AF65-F5344CB8AC3E}">
        <p14:creationId xmlns:p14="http://schemas.microsoft.com/office/powerpoint/2010/main" val="231602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ZA" sz="1200" b="1" dirty="0"/>
              <a:t>Lightweight &amp; Modularity:</a:t>
            </a:r>
            <a:r>
              <a:rPr lang="en-ZA" sz="1200" dirty="0"/>
              <a:t> NO </a:t>
            </a:r>
            <a:r>
              <a:rPr lang="en-ZA" sz="1200" dirty="0" err="1"/>
              <a:t>monolítico</a:t>
            </a:r>
            <a:r>
              <a:rPr lang="en-ZA" sz="1200" b="0" dirty="0"/>
              <a:t>.</a:t>
            </a:r>
          </a:p>
          <a:p>
            <a:pPr marL="0" indent="0">
              <a:buFont typeface="Arial" panose="020B0604020202020204" pitchFamily="34" charset="0"/>
              <a:buNone/>
            </a:pPr>
            <a:r>
              <a:rPr lang="en-ZA" sz="1200" b="0" dirty="0" err="1"/>
              <a:t>.Net</a:t>
            </a:r>
            <a:r>
              <a:rPr lang="en-ZA" sz="1200" b="0" dirty="0"/>
              <a:t> Core =</a:t>
            </a:r>
            <a:r>
              <a:rPr lang="en-US" sz="1200" b="0" dirty="0"/>
              <a:t>&gt; </a:t>
            </a:r>
            <a:r>
              <a:rPr lang="en-US" sz="1200" b="0" i="0" kern="1200" dirty="0">
                <a:solidFill>
                  <a:schemeClr val="tx1"/>
                </a:solidFill>
                <a:effectLst/>
                <a:latin typeface="+mn-lt"/>
                <a:ea typeface="+mn-ea"/>
                <a:cs typeface="+mn-cs"/>
              </a:rPr>
              <a:t>Windows Nano Server/Linux images (LIVIANAS, no </a:t>
            </a:r>
            <a:r>
              <a:rPr lang="en-US" sz="1200" b="0" i="0" kern="1200" dirty="0" err="1">
                <a:solidFill>
                  <a:schemeClr val="tx1"/>
                </a:solidFill>
                <a:effectLst/>
                <a:latin typeface="+mn-lt"/>
                <a:ea typeface="+mn-ea"/>
                <a:cs typeface="+mn-cs"/>
              </a:rPr>
              <a:t>incluyen</a:t>
            </a:r>
            <a:r>
              <a:rPr lang="en-US" sz="1200" b="0" i="0" kern="1200" dirty="0">
                <a:solidFill>
                  <a:schemeClr val="tx1"/>
                </a:solidFill>
                <a:effectLst/>
                <a:latin typeface="+mn-lt"/>
                <a:ea typeface="+mn-ea"/>
                <a:cs typeface="+mn-cs"/>
              </a:rPr>
              <a:t> SDK)</a:t>
            </a:r>
          </a:p>
          <a:p>
            <a:pPr marL="0" indent="0">
              <a:buFont typeface="Arial" panose="020B0604020202020204" pitchFamily="34" charset="0"/>
              <a:buNone/>
            </a:pPr>
            <a:r>
              <a:rPr lang="es-CO"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Net Framework </a:t>
            </a:r>
            <a:r>
              <a:rPr lang="es-CO"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&gt; Windows Server Core (INCLUYE Full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b="1" dirty="0"/>
              <a:t>Containers start faster: </a:t>
            </a:r>
            <a:r>
              <a:rPr lang="en-ZA" sz="1200" dirty="0" err="1"/>
              <a:t>Imágenes</a:t>
            </a:r>
            <a:r>
              <a:rPr lang="en-ZA" sz="1200" dirty="0"/>
              <a:t> </a:t>
            </a:r>
            <a:r>
              <a:rPr lang="en-ZA" sz="1200" dirty="0" err="1"/>
              <a:t>más</a:t>
            </a:r>
            <a:r>
              <a:rPr lang="en-ZA" sz="1200" dirty="0"/>
              <a:t> </a:t>
            </a:r>
            <a:r>
              <a:rPr lang="en-ZA" sz="1200" dirty="0" err="1"/>
              <a:t>livianas</a:t>
            </a:r>
            <a:r>
              <a:rPr lang="en-ZA" sz="1200" dirty="0"/>
              <a:t> = </a:t>
            </a:r>
            <a:r>
              <a:rPr lang="en-ZA" sz="1200" dirty="0" err="1"/>
              <a:t>descarga</a:t>
            </a:r>
            <a:r>
              <a:rPr lang="en-ZA" sz="1200" dirty="0"/>
              <a:t> </a:t>
            </a:r>
            <a:r>
              <a:rPr lang="en-ZA" sz="1200" dirty="0" err="1"/>
              <a:t>más</a:t>
            </a:r>
            <a:r>
              <a:rPr lang="en-ZA" sz="1200" dirty="0"/>
              <a:t> </a:t>
            </a:r>
            <a:r>
              <a:rPr lang="en-ZA" sz="1200" dirty="0" err="1"/>
              <a:t>rápida</a:t>
            </a:r>
            <a:endParaRPr lang="en-ZA" sz="1200"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b="1" dirty="0"/>
              <a:t>Small footprint: </a:t>
            </a:r>
            <a:r>
              <a:rPr lang="en-ZA" sz="1200" b="0" dirty="0" err="1"/>
              <a:t>imagenes</a:t>
            </a:r>
            <a:r>
              <a:rPr lang="en-ZA" sz="1200" b="0" dirty="0"/>
              <a:t> </a:t>
            </a:r>
            <a:r>
              <a:rPr lang="en-ZA" sz="1200" b="0" dirty="0" err="1"/>
              <a:t>más</a:t>
            </a:r>
            <a:r>
              <a:rPr lang="en-ZA" sz="1200" b="0" dirty="0"/>
              <a:t> </a:t>
            </a:r>
            <a:r>
              <a:rPr lang="en-ZA" sz="1200" b="0" dirty="0" err="1"/>
              <a:t>pequeñas</a:t>
            </a:r>
            <a:r>
              <a:rPr lang="en-ZA" sz="1200" b="0" dirty="0"/>
              <a:t> = </a:t>
            </a:r>
            <a:r>
              <a:rPr lang="en-ZA" sz="1200" b="0" dirty="0" err="1"/>
              <a:t>más</a:t>
            </a:r>
            <a:r>
              <a:rPr lang="en-ZA" sz="1200" b="0" dirty="0"/>
              <a:t> </a:t>
            </a:r>
            <a:r>
              <a:rPr lang="en-ZA" sz="1200" b="0" dirty="0" err="1"/>
              <a:t>densidad</a:t>
            </a:r>
            <a:r>
              <a:rPr lang="en-ZA" sz="1200" b="0" dirty="0"/>
              <a:t>/</a:t>
            </a:r>
            <a:r>
              <a:rPr lang="en-ZA" sz="1200" b="0" dirty="0" err="1"/>
              <a:t>más</a:t>
            </a:r>
            <a:r>
              <a:rPr lang="en-ZA" sz="1200" b="0" dirty="0"/>
              <a:t> containers por hardware (VM </a:t>
            </a:r>
            <a:r>
              <a:rPr lang="en-ZA" sz="1200" b="0" dirty="0" err="1"/>
              <a:t>usualmente</a:t>
            </a:r>
            <a:r>
              <a:rPr lang="en-ZA" sz="1200" b="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b="1" dirty="0"/>
              <a:t>Cross-platform:</a:t>
            </a:r>
            <a:r>
              <a:rPr lang="en-ZA" sz="120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200" dirty="0" err="1"/>
              <a:t>.</a:t>
            </a:r>
            <a:r>
              <a:rPr lang="en-ZA" sz="1200" b="0" dirty="0" err="1"/>
              <a:t>Net</a:t>
            </a:r>
            <a:r>
              <a:rPr lang="en-ZA" sz="1200" b="0" dirty="0"/>
              <a:t> Core =</a:t>
            </a:r>
            <a:r>
              <a:rPr lang="en-US" sz="1200" b="0" dirty="0"/>
              <a:t>&gt; Windows &amp; Linux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CO"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Net Framework </a:t>
            </a:r>
            <a:r>
              <a:rPr lang="es-CO"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&gt; solo windows</a:t>
            </a:r>
            <a:endParaRPr lang="en-ZA" sz="120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7</a:t>
            </a:fld>
            <a:endParaRPr lang="en-ZA" dirty="0"/>
          </a:p>
        </p:txBody>
      </p:sp>
    </p:spTree>
    <p:extLst>
      <p:ext uri="{BB962C8B-B14F-4D97-AF65-F5344CB8AC3E}">
        <p14:creationId xmlns:p14="http://schemas.microsoft.com/office/powerpoint/2010/main" val="1324970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CO" dirty="0"/>
              <a:t>Explicación DDD</a:t>
            </a:r>
          </a:p>
          <a:p>
            <a:pPr marL="171450" indent="-171450">
              <a:buFont typeface="Arial" panose="020B0604020202020204" pitchFamily="34" charset="0"/>
              <a:buChar char="•"/>
            </a:pPr>
            <a:r>
              <a:rPr lang="es-CO" dirty="0" err="1"/>
              <a:t>Bounded</a:t>
            </a:r>
            <a:r>
              <a:rPr lang="es-CO" dirty="0"/>
              <a:t> </a:t>
            </a:r>
            <a:r>
              <a:rPr lang="es-CO" dirty="0" err="1"/>
              <a:t>Context</a:t>
            </a:r>
            <a:r>
              <a:rPr lang="es-CO" dirty="0"/>
              <a:t>: un contexto significa una responsabilidad específica, entonces un </a:t>
            </a:r>
            <a:r>
              <a:rPr lang="es-CO" dirty="0" err="1"/>
              <a:t>bounded</a:t>
            </a:r>
            <a:r>
              <a:rPr lang="es-CO" dirty="0"/>
              <a:t> </a:t>
            </a:r>
            <a:r>
              <a:rPr lang="es-CO" dirty="0" err="1"/>
              <a:t>context</a:t>
            </a:r>
            <a:r>
              <a:rPr lang="es-CO" dirty="0"/>
              <a:t> es una responsabilidad específica con unos límites explícitos. </a:t>
            </a:r>
          </a:p>
          <a:p>
            <a:pPr marL="171450" indent="-171450">
              <a:buFont typeface="Arial" panose="020B0604020202020204" pitchFamily="34" charset="0"/>
              <a:buChar char="•"/>
            </a:pPr>
            <a:r>
              <a:rPr lang="es-CO" dirty="0"/>
              <a:t>DDD nos ayuda a tener nuestro sistema desacoplado y consistente</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8</a:t>
            </a:fld>
            <a:endParaRPr lang="en-ZA" dirty="0"/>
          </a:p>
        </p:txBody>
      </p:sp>
    </p:spTree>
    <p:extLst>
      <p:ext uri="{BB962C8B-B14F-4D97-AF65-F5344CB8AC3E}">
        <p14:creationId xmlns:p14="http://schemas.microsoft.com/office/powerpoint/2010/main" val="1879304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CO" dirty="0"/>
              <a:t>CQRS es un patrón arquitectónico que consiste en dividir la implementación de comandos y </a:t>
            </a:r>
            <a:r>
              <a:rPr lang="es-CO" dirty="0" err="1"/>
              <a:t>queries</a:t>
            </a:r>
            <a:r>
              <a:rPr lang="es-CO" dirty="0"/>
              <a:t> para que sean independientes.</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9</a:t>
            </a:fld>
            <a:endParaRPr lang="en-ZA" dirty="0"/>
          </a:p>
        </p:txBody>
      </p:sp>
    </p:spTree>
    <p:extLst>
      <p:ext uri="{BB962C8B-B14F-4D97-AF65-F5344CB8AC3E}">
        <p14:creationId xmlns:p14="http://schemas.microsoft.com/office/powerpoint/2010/main" val="3482805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Es el </a:t>
            </a:r>
            <a:r>
              <a:rPr lang="es-CO" dirty="0" err="1"/>
              <a:t>write</a:t>
            </a:r>
            <a:r>
              <a:rPr lang="es-CO" dirty="0"/>
              <a:t> </a:t>
            </a:r>
            <a:r>
              <a:rPr lang="es-CO" dirty="0" err="1"/>
              <a:t>model</a:t>
            </a:r>
            <a:r>
              <a:rPr lang="es-CO" dirty="0"/>
              <a:t> (</a:t>
            </a:r>
            <a:r>
              <a:rPr lang="es-CO" dirty="0" err="1"/>
              <a:t>command</a:t>
            </a:r>
            <a:r>
              <a:rPr lang="es-CO" dirty="0"/>
              <a:t> </a:t>
            </a:r>
            <a:r>
              <a:rPr lang="es-CO" dirty="0" err="1"/>
              <a:t>side</a:t>
            </a:r>
            <a:r>
              <a:rPr lang="es-CO" dirty="0"/>
              <a:t>) de nuestra implementación de CQRS.</a:t>
            </a:r>
          </a:p>
          <a:p>
            <a:r>
              <a:rPr lang="es-CO" dirty="0"/>
              <a:t>Memento </a:t>
            </a:r>
            <a:r>
              <a:rPr lang="es-CO" dirty="0" err="1"/>
              <a:t>Pattern</a:t>
            </a:r>
            <a:r>
              <a:rPr lang="es-CO" dirty="0"/>
              <a:t>.</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10</a:t>
            </a:fld>
            <a:endParaRPr lang="en-ZA" dirty="0"/>
          </a:p>
        </p:txBody>
      </p:sp>
    </p:spTree>
    <p:extLst>
      <p:ext uri="{BB962C8B-B14F-4D97-AF65-F5344CB8AC3E}">
        <p14:creationId xmlns:p14="http://schemas.microsoft.com/office/powerpoint/2010/main" val="2038524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Por qué un orquestador:</a:t>
            </a:r>
          </a:p>
          <a:p>
            <a:r>
              <a:rPr lang="es-CO" dirty="0"/>
              <a:t>Uno de los grandes retos de una app basada en ms es la complejidad. Si solo tenemos un par de ms probablemente no sea un problema, pero si tenemos docenas o cientos de ms y miles de instancias de esos ms, podría ser una tarea muy compleja de administrar. Un orquestador nos ayuda a manejar los recursos eficientemente, nos brinda alta disponibilidad, escalar, resiliencia, monitoreo, load </a:t>
            </a:r>
            <a:r>
              <a:rPr lang="es-CO" dirty="0" err="1"/>
              <a:t>balancing</a:t>
            </a:r>
            <a:r>
              <a:rPr lang="es-CO" dirty="0"/>
              <a:t>, etc. Entonces la idea de usar un orquestador es deshacernos de esos retos de infraestructura y enfocarnos solamente en dar valor al negocio resolviendo problemas de negocio.</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11</a:t>
            </a:fld>
            <a:endParaRPr lang="en-ZA" dirty="0"/>
          </a:p>
        </p:txBody>
      </p:sp>
    </p:spTree>
    <p:extLst>
      <p:ext uri="{BB962C8B-B14F-4D97-AF65-F5344CB8AC3E}">
        <p14:creationId xmlns:p14="http://schemas.microsoft.com/office/powerpoint/2010/main" val="3698174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sv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2"/>
          <a:stretch>
            <a:fillRect/>
          </a:stretch>
        </p:blipFill>
        <p:spPr>
          <a:xfrm>
            <a:off x="1" y="0"/>
            <a:ext cx="10655455"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53916" y="3114635"/>
            <a:ext cx="5732584"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ZA" dirty="0"/>
              <a:t>Microservices &amp; Docker + DDD + CQRS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130300" y="4624645"/>
            <a:ext cx="4000500" cy="690752"/>
          </a:xfrm>
        </p:spPr>
        <p:txBody>
          <a:bodyPr/>
          <a:lstStyle/>
          <a:p>
            <a:r>
              <a:rPr lang="en-ZA" dirty="0"/>
              <a:t>By </a:t>
            </a:r>
            <a:r>
              <a:rPr lang="en-ZA" dirty="0" err="1"/>
              <a:t>Geovanny</a:t>
            </a:r>
            <a:r>
              <a:rPr lang="en-ZA" dirty="0"/>
              <a:t> Alzate Sandoval</a:t>
            </a:r>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31999" y="432000"/>
            <a:ext cx="11173043" cy="432000"/>
          </a:xfrm>
        </p:spPr>
        <p:txBody>
          <a:bodyPr/>
          <a:lstStyle/>
          <a:p>
            <a:r>
              <a:rPr lang="en-US" b="1" dirty="0"/>
              <a:t>CQRS + Event Sourcing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5472000" cy="4115077"/>
          </a:xfrm>
        </p:spPr>
        <p:txBody>
          <a:bodyPr/>
          <a:lstStyle/>
          <a:p>
            <a:r>
              <a:rPr lang="en-ZA" sz="2800" dirty="0"/>
              <a:t>Everything is an event!</a:t>
            </a:r>
          </a:p>
          <a:p>
            <a:r>
              <a:rPr lang="en-ZA" sz="2800" dirty="0"/>
              <a:t>Source of truth/Immutable </a:t>
            </a:r>
          </a:p>
          <a:p>
            <a:r>
              <a:rPr lang="en-ZA" sz="2800" dirty="0"/>
              <a:t>Stats, big data, machine learning, etc. </a:t>
            </a:r>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404454" y="39461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10</a:t>
            </a:fld>
            <a:endParaRPr lang="en-ZA" dirty="0"/>
          </a:p>
        </p:txBody>
      </p:sp>
      <p:pic>
        <p:nvPicPr>
          <p:cNvPr id="11" name="Picture Placeholder 8">
            <a:extLst>
              <a:ext uri="{FF2B5EF4-FFF2-40B4-BE49-F238E27FC236}">
                <a16:creationId xmlns:a16="http://schemas.microsoft.com/office/drawing/2014/main" id="{4FCAEA76-8899-4E0C-8937-E3751CF51212}"/>
              </a:ext>
            </a:extLst>
          </p:cNvPr>
          <p:cNvPicPr>
            <a:picLocks noGrp="1" noChangeAspect="1"/>
          </p:cNvPicPr>
          <p:nvPr>
            <p:ph type="pic" sz="quarter" idx="14"/>
          </p:nvPr>
        </p:nvPicPr>
        <p:blipFill>
          <a:blip r:embed="rId3"/>
          <a:stretch>
            <a:fillRect/>
          </a:stretch>
        </p:blipFill>
        <p:spPr>
          <a:xfrm>
            <a:off x="6481149" y="1705709"/>
            <a:ext cx="4904790" cy="4264268"/>
          </a:xfrm>
        </p:spPr>
      </p:pic>
      <p:sp>
        <p:nvSpPr>
          <p:cNvPr id="12" name="Freeform 5" descr="Hollow image accent">
            <a:extLst>
              <a:ext uri="{FF2B5EF4-FFF2-40B4-BE49-F238E27FC236}">
                <a16:creationId xmlns:a16="http://schemas.microsoft.com/office/drawing/2014/main" id="{EE86A61E-9A99-4EA0-8081-BEEF6C57F07A}"/>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descr="Solid image accent">
            <a:extLst>
              <a:ext uri="{FF2B5EF4-FFF2-40B4-BE49-F238E27FC236}">
                <a16:creationId xmlns:a16="http://schemas.microsoft.com/office/drawing/2014/main" id="{226E112B-8D9B-4182-B1C2-200A50B2321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Tree>
    <p:extLst>
      <p:ext uri="{BB962C8B-B14F-4D97-AF65-F5344CB8AC3E}">
        <p14:creationId xmlns:p14="http://schemas.microsoft.com/office/powerpoint/2010/main" val="2357340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31999" y="432000"/>
            <a:ext cx="11173043" cy="432000"/>
          </a:xfrm>
        </p:spPr>
        <p:txBody>
          <a:bodyPr/>
          <a:lstStyle/>
          <a:p>
            <a:r>
              <a:rPr lang="en-US" b="1" dirty="0"/>
              <a:t>Orchestrators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5472000" cy="4115077"/>
          </a:xfrm>
        </p:spPr>
        <p:txBody>
          <a:bodyPr/>
          <a:lstStyle/>
          <a:p>
            <a:r>
              <a:rPr lang="en-ZA" sz="2800" dirty="0"/>
              <a:t>Kubernetes</a:t>
            </a:r>
          </a:p>
          <a:p>
            <a:r>
              <a:rPr lang="en-ZA" sz="2800" dirty="0"/>
              <a:t>Docker Swarm  </a:t>
            </a:r>
          </a:p>
          <a:p>
            <a:r>
              <a:rPr lang="en-ZA" sz="2800" dirty="0"/>
              <a:t>Mesosphere DC/OS </a:t>
            </a:r>
          </a:p>
          <a:p>
            <a:r>
              <a:rPr lang="en-US" sz="2800" b="1" dirty="0"/>
              <a:t>Azure Service Fabric</a:t>
            </a:r>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404454" y="39461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11</a:t>
            </a:fld>
            <a:endParaRPr lang="en-ZA" dirty="0"/>
          </a:p>
        </p:txBody>
      </p:sp>
      <p:pic>
        <p:nvPicPr>
          <p:cNvPr id="11" name="Picture Placeholder 8">
            <a:extLst>
              <a:ext uri="{FF2B5EF4-FFF2-40B4-BE49-F238E27FC236}">
                <a16:creationId xmlns:a16="http://schemas.microsoft.com/office/drawing/2014/main" id="{4FCAEA76-8899-4E0C-8937-E3751CF51212}"/>
              </a:ext>
            </a:extLst>
          </p:cNvPr>
          <p:cNvPicPr>
            <a:picLocks noGrp="1" noChangeAspect="1"/>
          </p:cNvPicPr>
          <p:nvPr>
            <p:ph type="pic" sz="quarter" idx="14"/>
          </p:nvPr>
        </p:nvPicPr>
        <p:blipFill>
          <a:blip r:embed="rId3"/>
          <a:stretch>
            <a:fillRect/>
          </a:stretch>
        </p:blipFill>
        <p:spPr>
          <a:xfrm>
            <a:off x="6481149" y="1723292"/>
            <a:ext cx="4904790" cy="4237893"/>
          </a:xfrm>
        </p:spPr>
      </p:pic>
      <p:sp>
        <p:nvSpPr>
          <p:cNvPr id="12" name="Freeform 5" descr="Hollow image accent">
            <a:extLst>
              <a:ext uri="{FF2B5EF4-FFF2-40B4-BE49-F238E27FC236}">
                <a16:creationId xmlns:a16="http://schemas.microsoft.com/office/drawing/2014/main" id="{EE86A61E-9A99-4EA0-8081-BEEF6C57F07A}"/>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descr="Solid image accent">
            <a:extLst>
              <a:ext uri="{FF2B5EF4-FFF2-40B4-BE49-F238E27FC236}">
                <a16:creationId xmlns:a16="http://schemas.microsoft.com/office/drawing/2014/main" id="{226E112B-8D9B-4182-B1C2-200A50B2321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Tree>
    <p:extLst>
      <p:ext uri="{BB962C8B-B14F-4D97-AF65-F5344CB8AC3E}">
        <p14:creationId xmlns:p14="http://schemas.microsoft.com/office/powerpoint/2010/main" val="3020201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tretch>
            <a:fillRect/>
          </a:stretch>
        </p:blipFill>
        <p:spPr>
          <a:xfrm>
            <a:off x="0" y="1641499"/>
            <a:ext cx="8687356" cy="5216501"/>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425293" y="2408157"/>
            <a:ext cx="4459766" cy="3146839"/>
          </a:xfrm>
        </p:spPr>
        <p:txBody>
          <a:bodyPr/>
          <a:lstStyle/>
          <a:p>
            <a:r>
              <a:rPr lang="en-ZA" dirty="0"/>
              <a:t>Demo!</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endParaRPr lang="en-ZA"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12</a:t>
            </a:fld>
            <a:endParaRPr lang="en-ZA" dirty="0"/>
          </a:p>
        </p:txBody>
      </p:sp>
    </p:spTree>
    <p:extLst>
      <p:ext uri="{BB962C8B-B14F-4D97-AF65-F5344CB8AC3E}">
        <p14:creationId xmlns:p14="http://schemas.microsoft.com/office/powerpoint/2010/main" val="2263575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ZA" dirty="0"/>
              <a:t>Problem</a:t>
            </a:r>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0" y="1008000"/>
            <a:ext cx="8211037" cy="1119738"/>
          </a:xfrm>
        </p:spPr>
        <p:txBody>
          <a:bodyPr/>
          <a:lstStyle/>
          <a:p>
            <a:pPr algn="just"/>
            <a:r>
              <a:rPr lang="en-US" dirty="0" err="1"/>
              <a:t>DUber</a:t>
            </a:r>
            <a:r>
              <a:rPr lang="en-US" dirty="0"/>
              <a:t> is a public transport company that matches drivers with users that require a taxi service in order to move them from one place to another through an App that allows them to request a service using their current location and picking up the destination on a map.</a:t>
            </a:r>
            <a:endParaRPr lang="en-ZA"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1800" y="2249999"/>
            <a:ext cx="6250354" cy="4427431"/>
          </a:xfrm>
        </p:spPr>
        <p:txBody>
          <a:bodyPr/>
          <a:lstStyle/>
          <a:p>
            <a:pPr marL="0" indent="0" algn="just">
              <a:buNone/>
            </a:pPr>
            <a:r>
              <a:rPr lang="en-US" sz="2800" dirty="0"/>
              <a:t>The main problems: </a:t>
            </a:r>
          </a:p>
          <a:p>
            <a:pPr algn="just"/>
            <a:r>
              <a:rPr lang="en-US" dirty="0" err="1"/>
              <a:t>DUber</a:t>
            </a:r>
            <a:r>
              <a:rPr lang="en-US" dirty="0"/>
              <a:t> became a pretty popular application and it’s used by millions of people, but currently, it has scaling problems due to its monolithic architecture.</a:t>
            </a:r>
          </a:p>
          <a:p>
            <a:pPr algn="just"/>
            <a:r>
              <a:rPr lang="en-US" dirty="0"/>
              <a:t>In the rush hours the </a:t>
            </a:r>
            <a:r>
              <a:rPr lang="en-US" dirty="0" err="1"/>
              <a:t>DUber’s</a:t>
            </a:r>
            <a:r>
              <a:rPr lang="en-US" dirty="0"/>
              <a:t> services collapse because the system can’t support the big amount of requests.</a:t>
            </a:r>
          </a:p>
          <a:p>
            <a:pPr algn="just"/>
            <a:r>
              <a:rPr lang="en-US" dirty="0" err="1"/>
              <a:t>DUber</a:t>
            </a:r>
            <a:r>
              <a:rPr lang="en-US" dirty="0"/>
              <a:t> is facing problems tracking all about the trip, since it starts until it ends. So user and driver aren’t aware, for instance when a service is canceled or the driver is on the way, etc.</a:t>
            </a:r>
          </a:p>
          <a:p>
            <a:pPr algn="just"/>
            <a:r>
              <a:rPr lang="en-US" dirty="0"/>
              <a:t>Since the current architecture is a monolithic one and the team is very big, the release process in </a:t>
            </a:r>
            <a:r>
              <a:rPr lang="en-US" dirty="0" err="1"/>
              <a:t>DUber</a:t>
            </a:r>
            <a:r>
              <a:rPr lang="en-US" dirty="0"/>
              <a:t> takes long time, especially for bugs because before the fix is released, is necessary to test and redeploy the whole application.</a:t>
            </a:r>
          </a:p>
          <a:p>
            <a:pPr algn="just"/>
            <a:endParaRPr lang="en-ZA" dirty="0"/>
          </a:p>
        </p:txBody>
      </p:sp>
      <p:pic>
        <p:nvPicPr>
          <p:cNvPr id="14" name="Picture Placeholder 13">
            <a:extLst>
              <a:ext uri="{FF2B5EF4-FFF2-40B4-BE49-F238E27FC236}">
                <a16:creationId xmlns:a16="http://schemas.microsoft.com/office/drawing/2014/main" id="{FEA01CFE-4F0B-CC44-BFE2-2E561B199D1D}"/>
              </a:ext>
            </a:extLst>
          </p:cNvPr>
          <p:cNvPicPr>
            <a:picLocks noGrp="1"/>
          </p:cNvPicPr>
          <p:nvPr>
            <p:ph type="pic" sz="quarter" idx="14"/>
          </p:nvPr>
        </p:nvPicPr>
        <p:blipFill>
          <a:blip r:embed="rId3"/>
          <a:stretch>
            <a:fillRect/>
          </a:stretch>
        </p:blipFill>
        <p:spPr>
          <a:xfrm>
            <a:off x="6812170" y="2368818"/>
            <a:ext cx="2405261" cy="2121408"/>
          </a:xfrm>
        </p:spPr>
      </p:pic>
      <p:pic>
        <p:nvPicPr>
          <p:cNvPr id="17" name="Picture Placeholder 16">
            <a:extLst>
              <a:ext uri="{FF2B5EF4-FFF2-40B4-BE49-F238E27FC236}">
                <a16:creationId xmlns:a16="http://schemas.microsoft.com/office/drawing/2014/main" id="{893F9275-F9D8-C846-B8BE-3571B6BA9792}"/>
              </a:ext>
            </a:extLst>
          </p:cNvPr>
          <p:cNvPicPr>
            <a:picLocks noGrp="1"/>
          </p:cNvPicPr>
          <p:nvPr>
            <p:ph type="pic" sz="quarter" idx="34"/>
          </p:nvPr>
        </p:nvPicPr>
        <p:blipFill>
          <a:blip r:embed="rId4"/>
          <a:stretch>
            <a:fillRect/>
          </a:stretch>
        </p:blipFill>
        <p:spPr>
          <a:xfrm>
            <a:off x="8811818" y="1218239"/>
            <a:ext cx="2405261" cy="2121408"/>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13</a:t>
            </a:fld>
            <a:endParaRPr lang="en-ZA" dirty="0"/>
          </a:p>
        </p:txBody>
      </p:sp>
      <p:pic>
        <p:nvPicPr>
          <p:cNvPr id="8" name="Picture Placeholder 7">
            <a:extLst>
              <a:ext uri="{FF2B5EF4-FFF2-40B4-BE49-F238E27FC236}">
                <a16:creationId xmlns:a16="http://schemas.microsoft.com/office/drawing/2014/main" id="{94A7038A-F17E-4E53-8A53-BFD7FCDE04B7}"/>
              </a:ext>
            </a:extLst>
          </p:cNvPr>
          <p:cNvPicPr>
            <a:picLocks noGrp="1" noChangeAspect="1"/>
          </p:cNvPicPr>
          <p:nvPr>
            <p:ph type="pic" sz="quarter" idx="35"/>
          </p:nvPr>
        </p:nvPicPr>
        <p:blipFill>
          <a:blip r:embed="rId5"/>
          <a:srcRect l="12344" r="12344"/>
          <a:stretch>
            <a:fillRect/>
          </a:stretch>
        </p:blipFill>
        <p:spPr/>
      </p:pic>
    </p:spTree>
    <p:extLst>
      <p:ext uri="{BB962C8B-B14F-4D97-AF65-F5344CB8AC3E}">
        <p14:creationId xmlns:p14="http://schemas.microsoft.com/office/powerpoint/2010/main" val="2893854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ZA" dirty="0"/>
              <a:t>Business domain model</a:t>
            </a:r>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14</a:t>
            </a:fld>
            <a:endParaRPr lang="en-ZA" dirty="0"/>
          </a:p>
        </p:txBody>
      </p:sp>
      <p:sp>
        <p:nvSpPr>
          <p:cNvPr id="7" name="Text Placeholder 6">
            <a:extLst>
              <a:ext uri="{FF2B5EF4-FFF2-40B4-BE49-F238E27FC236}">
                <a16:creationId xmlns:a16="http://schemas.microsoft.com/office/drawing/2014/main" id="{C5C1E190-3F33-4D5F-BFE4-B4A196B20CC5}"/>
              </a:ext>
            </a:extLst>
          </p:cNvPr>
          <p:cNvSpPr>
            <a:spLocks noGrp="1"/>
          </p:cNvSpPr>
          <p:nvPr>
            <p:ph type="body" sz="quarter" idx="32"/>
          </p:nvPr>
        </p:nvSpPr>
        <p:spPr/>
        <p:txBody>
          <a:bodyPr/>
          <a:lstStyle/>
          <a:p>
            <a:endParaRPr lang="en-US"/>
          </a:p>
        </p:txBody>
      </p:sp>
      <p:pic>
        <p:nvPicPr>
          <p:cNvPr id="9" name="Picture 8">
            <a:extLst>
              <a:ext uri="{FF2B5EF4-FFF2-40B4-BE49-F238E27FC236}">
                <a16:creationId xmlns:a16="http://schemas.microsoft.com/office/drawing/2014/main" id="{A91D0AC6-58FD-4CDF-8A35-52FF8E7468F3}"/>
              </a:ext>
            </a:extLst>
          </p:cNvPr>
          <p:cNvPicPr>
            <a:picLocks noChangeAspect="1"/>
          </p:cNvPicPr>
          <p:nvPr/>
        </p:nvPicPr>
        <p:blipFill>
          <a:blip r:embed="rId2"/>
          <a:stretch>
            <a:fillRect/>
          </a:stretch>
        </p:blipFill>
        <p:spPr>
          <a:xfrm>
            <a:off x="420688" y="1008000"/>
            <a:ext cx="11194370" cy="5545200"/>
          </a:xfrm>
          <a:prstGeom prst="rect">
            <a:avLst/>
          </a:prstGeom>
        </p:spPr>
      </p:pic>
    </p:spTree>
    <p:extLst>
      <p:ext uri="{BB962C8B-B14F-4D97-AF65-F5344CB8AC3E}">
        <p14:creationId xmlns:p14="http://schemas.microsoft.com/office/powerpoint/2010/main" val="2575421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ZA" dirty="0"/>
              <a:t>Bounded Contexts</a:t>
            </a:r>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15</a:t>
            </a:fld>
            <a:endParaRPr lang="en-ZA" dirty="0"/>
          </a:p>
        </p:txBody>
      </p:sp>
      <p:pic>
        <p:nvPicPr>
          <p:cNvPr id="4" name="Picture 3">
            <a:extLst>
              <a:ext uri="{FF2B5EF4-FFF2-40B4-BE49-F238E27FC236}">
                <a16:creationId xmlns:a16="http://schemas.microsoft.com/office/drawing/2014/main" id="{C56A0EFB-23E1-4CCF-98AE-839D5FD1218E}"/>
              </a:ext>
            </a:extLst>
          </p:cNvPr>
          <p:cNvPicPr>
            <a:picLocks noChangeAspect="1"/>
          </p:cNvPicPr>
          <p:nvPr/>
        </p:nvPicPr>
        <p:blipFill>
          <a:blip r:embed="rId2"/>
          <a:stretch>
            <a:fillRect/>
          </a:stretch>
        </p:blipFill>
        <p:spPr>
          <a:xfrm>
            <a:off x="431800" y="1008000"/>
            <a:ext cx="11161486" cy="5556086"/>
          </a:xfrm>
          <a:prstGeom prst="rect">
            <a:avLst/>
          </a:prstGeom>
        </p:spPr>
      </p:pic>
    </p:spTree>
    <p:extLst>
      <p:ext uri="{BB962C8B-B14F-4D97-AF65-F5344CB8AC3E}">
        <p14:creationId xmlns:p14="http://schemas.microsoft.com/office/powerpoint/2010/main" val="7532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ZA" dirty="0"/>
              <a:t>Architecture</a:t>
            </a:r>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16</a:t>
            </a:fld>
            <a:endParaRPr lang="en-ZA" dirty="0"/>
          </a:p>
        </p:txBody>
      </p:sp>
      <p:pic>
        <p:nvPicPr>
          <p:cNvPr id="5" name="Picture 4">
            <a:extLst>
              <a:ext uri="{FF2B5EF4-FFF2-40B4-BE49-F238E27FC236}">
                <a16:creationId xmlns:a16="http://schemas.microsoft.com/office/drawing/2014/main" id="{58E871FF-170B-44D7-9E97-7D1852B7118B}"/>
              </a:ext>
            </a:extLst>
          </p:cNvPr>
          <p:cNvPicPr>
            <a:picLocks noChangeAspect="1"/>
          </p:cNvPicPr>
          <p:nvPr/>
        </p:nvPicPr>
        <p:blipFill>
          <a:blip r:embed="rId2"/>
          <a:stretch>
            <a:fillRect/>
          </a:stretch>
        </p:blipFill>
        <p:spPr>
          <a:xfrm>
            <a:off x="431999" y="864000"/>
            <a:ext cx="11041543" cy="5678314"/>
          </a:xfrm>
          <a:prstGeom prst="rect">
            <a:avLst/>
          </a:prstGeom>
        </p:spPr>
      </p:pic>
    </p:spTree>
    <p:extLst>
      <p:ext uri="{BB962C8B-B14F-4D97-AF65-F5344CB8AC3E}">
        <p14:creationId xmlns:p14="http://schemas.microsoft.com/office/powerpoint/2010/main" val="213652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a:stretch>
            <a:fillRect/>
          </a:stretch>
        </p:blipFill>
        <p:spPr>
          <a:xfrm>
            <a:off x="107016" y="1"/>
            <a:ext cx="11581090" cy="6858000"/>
          </a:xfrm>
        </p:spPr>
      </p:pic>
      <p:sp>
        <p:nvSpPr>
          <p:cNvPr id="15" name="Freeform 5" descr="Hollow accent">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1" name="TextBox 30" descr="Flag accent to title">
            <a:extLst>
              <a:ext uri="{FF2B5EF4-FFF2-40B4-BE49-F238E27FC236}">
                <a16:creationId xmlns:a16="http://schemas.microsoft.com/office/drawing/2014/main" id="{8FC2E368-898A-440B-A15C-4C5FB13C57D2}"/>
              </a:ext>
              <a:ext uri="{C183D7F6-B498-43B3-948B-1728B52AA6E4}">
                <adec:decorative xmlns:adec="http://schemas.microsoft.com/office/drawing/2017/decorative"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1" name="Isosceles Triangle 20" descr="Shadow accent to title">
            <a:extLst>
              <a:ext uri="{FF2B5EF4-FFF2-40B4-BE49-F238E27FC236}">
                <a16:creationId xmlns:a16="http://schemas.microsoft.com/office/drawing/2014/main" id="{59A98ED3-718C-409B-BC1D-07842F9F58EB}"/>
              </a:ext>
              <a:ext uri="{C183D7F6-B498-43B3-948B-1728B52AA6E4}">
                <adec:decorative xmlns:adec="http://schemas.microsoft.com/office/drawing/2017/decorative"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866117" y="1816509"/>
            <a:ext cx="4459766" cy="3146839"/>
          </a:xfrm>
        </p:spPr>
        <p:txBody>
          <a:bodyPr/>
          <a:lstStyle/>
          <a:p>
            <a:r>
              <a:rPr lang="en-ZA" dirty="0"/>
              <a:t>Monolithic vs. Microservices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a:lstStyle/>
          <a:p>
            <a:endParaRPr lang="en-ZA"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184190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ZA" dirty="0"/>
              <a:t>Monolithic stats</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a:lstStyle/>
          <a:p>
            <a:fld id="{19B51A1E-902D-48AF-9020-955120F399B6}" type="slidenum">
              <a:rPr lang="en-ZA" smtClean="0"/>
              <a:pPr/>
              <a:t>18</a:t>
            </a:fld>
            <a:endParaRPr lang="en-ZA" dirty="0"/>
          </a:p>
        </p:txBody>
      </p:sp>
      <p:pic>
        <p:nvPicPr>
          <p:cNvPr id="11" name="Picture 10">
            <a:extLst>
              <a:ext uri="{FF2B5EF4-FFF2-40B4-BE49-F238E27FC236}">
                <a16:creationId xmlns:a16="http://schemas.microsoft.com/office/drawing/2014/main" id="{C00952BA-C541-47E0-9827-07969352FB33}"/>
              </a:ext>
            </a:extLst>
          </p:cNvPr>
          <p:cNvPicPr>
            <a:picLocks noChangeAspect="1"/>
          </p:cNvPicPr>
          <p:nvPr/>
        </p:nvPicPr>
        <p:blipFill rotWithShape="1">
          <a:blip r:embed="rId2"/>
          <a:srcRect l="1155" t="19048" r="1957"/>
          <a:stretch/>
        </p:blipFill>
        <p:spPr>
          <a:xfrm>
            <a:off x="217714" y="864000"/>
            <a:ext cx="11422543" cy="5551714"/>
          </a:xfrm>
          <a:prstGeom prst="rect">
            <a:avLst/>
          </a:prstGeom>
        </p:spPr>
      </p:pic>
    </p:spTree>
    <p:extLst>
      <p:ext uri="{BB962C8B-B14F-4D97-AF65-F5344CB8AC3E}">
        <p14:creationId xmlns:p14="http://schemas.microsoft.com/office/powerpoint/2010/main" val="25800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ZA" dirty="0"/>
              <a:t>Microservices stats</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a:lstStyle/>
          <a:p>
            <a:fld id="{19B51A1E-902D-48AF-9020-955120F399B6}" type="slidenum">
              <a:rPr lang="en-ZA" smtClean="0"/>
              <a:pPr/>
              <a:t>19</a:t>
            </a:fld>
            <a:endParaRPr lang="en-ZA" dirty="0"/>
          </a:p>
        </p:txBody>
      </p:sp>
      <p:pic>
        <p:nvPicPr>
          <p:cNvPr id="4" name="Picture 3">
            <a:extLst>
              <a:ext uri="{FF2B5EF4-FFF2-40B4-BE49-F238E27FC236}">
                <a16:creationId xmlns:a16="http://schemas.microsoft.com/office/drawing/2014/main" id="{1810AF92-A0DA-4E2F-84A9-78D088111D84}"/>
              </a:ext>
            </a:extLst>
          </p:cNvPr>
          <p:cNvPicPr>
            <a:picLocks noChangeAspect="1"/>
          </p:cNvPicPr>
          <p:nvPr/>
        </p:nvPicPr>
        <p:blipFill rotWithShape="1">
          <a:blip r:embed="rId2"/>
          <a:srcRect l="1284" t="19524" r="2084"/>
          <a:stretch/>
        </p:blipFill>
        <p:spPr>
          <a:xfrm>
            <a:off x="218028" y="906943"/>
            <a:ext cx="11422543" cy="5519057"/>
          </a:xfrm>
          <a:prstGeom prst="rect">
            <a:avLst/>
          </a:prstGeom>
        </p:spPr>
      </p:pic>
    </p:spTree>
    <p:extLst>
      <p:ext uri="{BB962C8B-B14F-4D97-AF65-F5344CB8AC3E}">
        <p14:creationId xmlns:p14="http://schemas.microsoft.com/office/powerpoint/2010/main" val="2018133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3"/>
          <a:stretch>
            <a:fillRect/>
          </a:stretch>
        </p:blipFill>
        <p:spPr>
          <a:xfrm>
            <a:off x="0" y="422031"/>
            <a:ext cx="8687356" cy="6435968"/>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425293" y="2408157"/>
            <a:ext cx="4459766" cy="3146839"/>
          </a:xfrm>
        </p:spPr>
        <p:txBody>
          <a:bodyPr/>
          <a:lstStyle/>
          <a:p>
            <a:r>
              <a:rPr lang="en-ZA" dirty="0"/>
              <a:t>What are Microservices?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endParaRPr lang="en-ZA"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ZA" dirty="0"/>
              <a:t>Comparisons between the same application, but deployed as Monolithic one and Microservices based.</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1533975"/>
            <a:ext cx="5472000" cy="360000"/>
          </a:xfrm>
        </p:spPr>
        <p:txBody>
          <a:bodyPr/>
          <a:lstStyle/>
          <a:p>
            <a:r>
              <a:rPr lang="en-ZA" dirty="0"/>
              <a:t>Monolithic	</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041809"/>
            <a:ext cx="5472000" cy="1882828"/>
          </a:xfrm>
        </p:spPr>
        <p:txBody>
          <a:bodyPr/>
          <a:lstStyle/>
          <a:p>
            <a:r>
              <a:rPr lang="en-ZA" b="1" dirty="0"/>
              <a:t>Total requests: </a:t>
            </a:r>
            <a:r>
              <a:rPr lang="en-ZA" b="1" dirty="0">
                <a:solidFill>
                  <a:srgbClr val="FF0000"/>
                </a:solidFill>
              </a:rPr>
              <a:t>1504</a:t>
            </a:r>
          </a:p>
          <a:p>
            <a:r>
              <a:rPr lang="en-ZA" b="1" dirty="0"/>
              <a:t>Request/Second: </a:t>
            </a:r>
            <a:r>
              <a:rPr lang="en-ZA" b="1" dirty="0">
                <a:solidFill>
                  <a:srgbClr val="FF0000"/>
                </a:solidFill>
              </a:rPr>
              <a:t>12.64</a:t>
            </a:r>
          </a:p>
          <a:p>
            <a:r>
              <a:rPr lang="en-ZA" b="1" dirty="0"/>
              <a:t>Avg. Response Time: </a:t>
            </a:r>
            <a:r>
              <a:rPr lang="en-ZA" b="1" dirty="0">
                <a:solidFill>
                  <a:srgbClr val="FF0000"/>
                </a:solidFill>
              </a:rPr>
              <a:t>3.09 secs</a:t>
            </a:r>
          </a:p>
          <a:p>
            <a:r>
              <a:rPr lang="en-ZA" b="1" dirty="0"/>
              <a:t>% Errors: </a:t>
            </a:r>
            <a:r>
              <a:rPr lang="en-ZA" b="1" dirty="0">
                <a:solidFill>
                  <a:srgbClr val="FF0000"/>
                </a:solidFill>
              </a:rPr>
              <a:t>0.6</a:t>
            </a:r>
          </a:p>
          <a:p>
            <a:endParaRPr lang="en-ZA" b="1" dirty="0">
              <a:solidFill>
                <a:srgbClr val="FF0000"/>
              </a:solidFill>
            </a:endParaRP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1534500"/>
            <a:ext cx="5472000" cy="358775"/>
          </a:xfrm>
        </p:spPr>
        <p:txBody>
          <a:bodyPr/>
          <a:lstStyle/>
          <a:p>
            <a:r>
              <a:rPr lang="en-ZA" dirty="0"/>
              <a:t>Microservices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038501"/>
            <a:ext cx="5472113" cy="1883984"/>
          </a:xfrm>
        </p:spPr>
        <p:txBody>
          <a:bodyPr/>
          <a:lstStyle/>
          <a:p>
            <a:r>
              <a:rPr lang="en-ZA" b="1" dirty="0"/>
              <a:t>Total requests: </a:t>
            </a:r>
            <a:r>
              <a:rPr lang="en-ZA" b="1" dirty="0">
                <a:solidFill>
                  <a:schemeClr val="accent3">
                    <a:lumMod val="50000"/>
                  </a:schemeClr>
                </a:solidFill>
              </a:rPr>
              <a:t>6239</a:t>
            </a:r>
          </a:p>
          <a:p>
            <a:r>
              <a:rPr lang="en-ZA" b="1" dirty="0"/>
              <a:t>Request/Second: </a:t>
            </a:r>
            <a:r>
              <a:rPr lang="en-ZA" b="1" dirty="0">
                <a:solidFill>
                  <a:schemeClr val="accent3">
                    <a:lumMod val="50000"/>
                  </a:schemeClr>
                </a:solidFill>
              </a:rPr>
              <a:t>51.99</a:t>
            </a:r>
          </a:p>
          <a:p>
            <a:r>
              <a:rPr lang="en-ZA" b="1" dirty="0"/>
              <a:t>Avg. Response Time: </a:t>
            </a:r>
            <a:r>
              <a:rPr lang="en-ZA" b="1" dirty="0">
                <a:solidFill>
                  <a:schemeClr val="accent3">
                    <a:lumMod val="50000"/>
                  </a:schemeClr>
                </a:solidFill>
              </a:rPr>
              <a:t>365.5 </a:t>
            </a:r>
            <a:r>
              <a:rPr lang="en-ZA" b="1" dirty="0" err="1">
                <a:solidFill>
                  <a:schemeClr val="accent3">
                    <a:lumMod val="50000"/>
                  </a:schemeClr>
                </a:solidFill>
              </a:rPr>
              <a:t>ms</a:t>
            </a:r>
            <a:endParaRPr lang="en-ZA" b="1" dirty="0">
              <a:solidFill>
                <a:schemeClr val="accent3">
                  <a:lumMod val="50000"/>
                </a:schemeClr>
              </a:solidFill>
            </a:endParaRPr>
          </a:p>
          <a:p>
            <a:r>
              <a:rPr lang="en-ZA" b="1" dirty="0"/>
              <a:t>% Errors: </a:t>
            </a:r>
            <a:r>
              <a:rPr lang="en-ZA" b="1" dirty="0">
                <a:solidFill>
                  <a:schemeClr val="accent3">
                    <a:lumMod val="50000"/>
                  </a:schemeClr>
                </a:solidFill>
              </a:rPr>
              <a:t>0</a:t>
            </a:r>
          </a:p>
          <a:p>
            <a:endParaRPr lang="en-ZA"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ZA" smtClean="0"/>
              <a:pPr/>
              <a:t>20</a:t>
            </a:fld>
            <a:endParaRPr lang="en-ZA" dirty="0"/>
          </a:p>
        </p:txBody>
      </p:sp>
      <p:sp>
        <p:nvSpPr>
          <p:cNvPr id="9" name="Text Placeholder 3">
            <a:extLst>
              <a:ext uri="{FF2B5EF4-FFF2-40B4-BE49-F238E27FC236}">
                <a16:creationId xmlns:a16="http://schemas.microsoft.com/office/drawing/2014/main" id="{F354FD84-40C4-4E31-8351-CE5741984422}"/>
              </a:ext>
            </a:extLst>
          </p:cNvPr>
          <p:cNvSpPr txBox="1">
            <a:spLocks/>
          </p:cNvSpPr>
          <p:nvPr/>
        </p:nvSpPr>
        <p:spPr>
          <a:xfrm>
            <a:off x="432000" y="3711395"/>
            <a:ext cx="5472000"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Results	</a:t>
            </a:r>
          </a:p>
        </p:txBody>
      </p:sp>
      <p:sp>
        <p:nvSpPr>
          <p:cNvPr id="10" name="Content Placeholder 4">
            <a:extLst>
              <a:ext uri="{FF2B5EF4-FFF2-40B4-BE49-F238E27FC236}">
                <a16:creationId xmlns:a16="http://schemas.microsoft.com/office/drawing/2014/main" id="{243E8B8B-7874-4CF1-BAAD-4C1ED55C85BF}"/>
              </a:ext>
            </a:extLst>
          </p:cNvPr>
          <p:cNvSpPr txBox="1">
            <a:spLocks/>
          </p:cNvSpPr>
          <p:nvPr/>
        </p:nvSpPr>
        <p:spPr>
          <a:xfrm>
            <a:off x="431800" y="4315352"/>
            <a:ext cx="9942286" cy="112738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Efficiency: </a:t>
            </a:r>
            <a:r>
              <a:rPr lang="en-ZA" dirty="0"/>
              <a:t>Microservices one is </a:t>
            </a:r>
            <a:r>
              <a:rPr lang="en-US" b="1" dirty="0">
                <a:solidFill>
                  <a:schemeClr val="accent3">
                    <a:lumMod val="50000"/>
                  </a:schemeClr>
                </a:solidFill>
              </a:rPr>
              <a:t>314.83 %</a:t>
            </a:r>
            <a:r>
              <a:rPr lang="en-US" dirty="0"/>
              <a:t> more efficient than the monolithic one.</a:t>
            </a:r>
            <a:endParaRPr lang="en-ZA" dirty="0"/>
          </a:p>
          <a:p>
            <a:r>
              <a:rPr lang="en-ZA" b="1" dirty="0"/>
              <a:t>Performance: </a:t>
            </a:r>
            <a:r>
              <a:rPr lang="en-ZA" dirty="0"/>
              <a:t>Microservices one is </a:t>
            </a:r>
            <a:r>
              <a:rPr lang="en-US" b="1" dirty="0">
                <a:solidFill>
                  <a:schemeClr val="accent3">
                    <a:lumMod val="50000"/>
                  </a:schemeClr>
                </a:solidFill>
              </a:rPr>
              <a:t>8.45x </a:t>
            </a:r>
            <a:r>
              <a:rPr lang="en-US" dirty="0"/>
              <a:t> faster than the monolithic one.</a:t>
            </a:r>
          </a:p>
          <a:p>
            <a:r>
              <a:rPr lang="en-US" b="1" dirty="0"/>
              <a:t>Reliability and resiliency: </a:t>
            </a:r>
            <a:r>
              <a:rPr lang="en-US" dirty="0"/>
              <a:t>In this example, </a:t>
            </a:r>
            <a:r>
              <a:rPr lang="en-ZA" dirty="0"/>
              <a:t>Microservices one was </a:t>
            </a:r>
            <a:r>
              <a:rPr lang="en-ZA" b="1" dirty="0">
                <a:solidFill>
                  <a:schemeClr val="accent3">
                    <a:lumMod val="50000"/>
                  </a:schemeClr>
                </a:solidFill>
              </a:rPr>
              <a:t>100%</a:t>
            </a:r>
            <a:r>
              <a:rPr lang="en-ZA" dirty="0"/>
              <a:t> reliable and resilient.</a:t>
            </a:r>
            <a:endParaRPr lang="en-ZA" b="1" dirty="0">
              <a:solidFill>
                <a:srgbClr val="FF0000"/>
              </a:solidFill>
            </a:endParaRPr>
          </a:p>
        </p:txBody>
      </p:sp>
    </p:spTree>
    <p:extLst>
      <p:ext uri="{BB962C8B-B14F-4D97-AF65-F5344CB8AC3E}">
        <p14:creationId xmlns:p14="http://schemas.microsoft.com/office/powerpoint/2010/main" val="3188837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B15BC12-29C3-3D4B-805A-8A860D70CA67}"/>
              </a:ext>
            </a:extLst>
          </p:cNvPr>
          <p:cNvPicPr>
            <a:picLocks noGrp="1" noChangeAspect="1"/>
          </p:cNvPicPr>
          <p:nvPr>
            <p:ph type="pic" sz="quarter" idx="14"/>
          </p:nvPr>
        </p:nvPicPr>
        <p:blipFill>
          <a:blip r:embed="rId3"/>
          <a:stretch>
            <a:fillRect/>
          </a:stretch>
        </p:blipFill>
        <p:spPr>
          <a:xfrm>
            <a:off x="644470" y="0"/>
            <a:ext cx="10482372" cy="61912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ZA" smtClean="0"/>
              <a:pPr/>
              <a:t>21</a:t>
            </a:fld>
            <a:endParaRPr lang="en-ZA" dirty="0"/>
          </a:p>
        </p:txBody>
      </p:sp>
      <p:sp>
        <p:nvSpPr>
          <p:cNvPr id="16" name="TextBox 15" descr="Accent design to caption block">
            <a:extLst>
              <a:ext uri="{FF2B5EF4-FFF2-40B4-BE49-F238E27FC236}">
                <a16:creationId xmlns:a16="http://schemas.microsoft.com/office/drawing/2014/main" id="{03888866-542D-43D4-BFE1-045D36351922}"/>
              </a:ext>
              <a:ext uri="{C183D7F6-B498-43B3-948B-1728B52AA6E4}">
                <adec:decorative xmlns:adec="http://schemas.microsoft.com/office/drawing/2017/decorative"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7" name="Isosceles Triangle 16" descr="Shadow accent to title">
            <a:extLst>
              <a:ext uri="{FF2B5EF4-FFF2-40B4-BE49-F238E27FC236}">
                <a16:creationId xmlns:a16="http://schemas.microsoft.com/office/drawing/2014/main" id="{667AA2A8-C66E-4F4C-A6E7-E7ABCE7E9EC3}"/>
              </a:ext>
              <a:ext uri="{C183D7F6-B498-43B3-948B-1728B52AA6E4}">
                <adec:decorative xmlns:adec="http://schemas.microsoft.com/office/drawing/2017/decorative"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Title 11">
            <a:extLst>
              <a:ext uri="{FF2B5EF4-FFF2-40B4-BE49-F238E27FC236}">
                <a16:creationId xmlns:a16="http://schemas.microsoft.com/office/drawing/2014/main" id="{D8744987-7958-44D9-AE6F-009CA4C08875}"/>
              </a:ext>
            </a:extLst>
          </p:cNvPr>
          <p:cNvSpPr>
            <a:spLocks noGrp="1"/>
          </p:cNvSpPr>
          <p:nvPr>
            <p:ph type="ctrTitle"/>
          </p:nvPr>
        </p:nvSpPr>
        <p:spPr>
          <a:xfrm>
            <a:off x="420686" y="5066452"/>
            <a:ext cx="5675313" cy="539345"/>
          </a:xfrm>
        </p:spPr>
        <p:txBody>
          <a:bodyPr tIns="0" anchor="ctr">
            <a:normAutofit fontScale="90000"/>
          </a:bodyPr>
          <a:lstStyle/>
          <a:p>
            <a:r>
              <a:rPr lang="en-ZA" sz="5000" b="1" spc="-300" dirty="0">
                <a:latin typeface="+mj-lt"/>
              </a:rPr>
              <a:t>Q &amp; A</a:t>
            </a:r>
          </a:p>
        </p:txBody>
      </p:sp>
      <p:sp>
        <p:nvSpPr>
          <p:cNvPr id="19" name="Isosceles Triangle 18" descr="To shadow accent to title">
            <a:extLst>
              <a:ext uri="{FF2B5EF4-FFF2-40B4-BE49-F238E27FC236}">
                <a16:creationId xmlns:a16="http://schemas.microsoft.com/office/drawing/2014/main" id="{ABF5B12D-6F10-4377-9094-B3E79ECB1B94}"/>
              </a:ext>
              <a:ext uri="{C183D7F6-B498-43B3-948B-1728B52AA6E4}">
                <adec:decorative xmlns:adec="http://schemas.microsoft.com/office/drawing/2017/decorative"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665219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3"/>
          <a:stretch>
            <a:fillRect/>
          </a:stretch>
        </p:blipFill>
        <p:spPr>
          <a:xfrm>
            <a:off x="0" y="0"/>
            <a:ext cx="10657114" cy="6858000"/>
          </a:xfrm>
          <a:effectLst>
            <a:outerShdw blurRad="63500" sx="102000" sy="102000" algn="ctr" rotWithShape="0">
              <a:prstClr val="black">
                <a:alpha val="40000"/>
              </a:prstClr>
            </a:outerShdw>
          </a:effectLst>
        </p:spPr>
      </p:pic>
      <p:sp>
        <p:nvSpPr>
          <p:cNvPr id="38" name="TextBox 37" descr="Accent to title block">
            <a:extLst>
              <a:ext uri="{FF2B5EF4-FFF2-40B4-BE49-F238E27FC236}">
                <a16:creationId xmlns:a16="http://schemas.microsoft.com/office/drawing/2014/main" id="{B231FB9C-F234-41D0-A4CE-8C29A5F2F553}"/>
              </a:ext>
              <a:ext uri="{C183D7F6-B498-43B3-948B-1728B52AA6E4}">
                <adec:decorative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5" name="Isosceles Triangle 34" descr="Shadow to title block">
            <a:extLst>
              <a:ext uri="{FF2B5EF4-FFF2-40B4-BE49-F238E27FC236}">
                <a16:creationId xmlns:a16="http://schemas.microsoft.com/office/drawing/2014/main" id="{FE193317-B8BD-46CA-B0A6-8A7511B086D9}"/>
              </a:ext>
              <a:ext uri="{C183D7F6-B498-43B3-948B-1728B52AA6E4}">
                <adec:decorative xmlns:adec="http://schemas.microsoft.com/office/drawing/2017/decorative"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Freeform 5" descr="Solid accent block">
            <a:extLst>
              <a:ext uri="{FF2B5EF4-FFF2-40B4-BE49-F238E27FC236}">
                <a16:creationId xmlns:a16="http://schemas.microsoft.com/office/drawing/2014/main" id="{85E0D4E1-E389-4671-B0E7-165A10A05425}"/>
              </a:ext>
              <a:ext uri="{C183D7F6-B498-43B3-948B-1728B52AA6E4}">
                <adec:decorative xmlns:adec="http://schemas.microsoft.com/office/drawing/2017/decorative"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3" name="Freeform 5" descr="Hollow accent block">
            <a:extLst>
              <a:ext uri="{FF2B5EF4-FFF2-40B4-BE49-F238E27FC236}">
                <a16:creationId xmlns:a16="http://schemas.microsoft.com/office/drawing/2014/main" id="{8186FEAF-6E1E-4258-94C3-5C589D4B5ADE}"/>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0" name="Title 19">
            <a:extLst>
              <a:ext uri="{FF2B5EF4-FFF2-40B4-BE49-F238E27FC236}">
                <a16:creationId xmlns:a16="http://schemas.microsoft.com/office/drawing/2014/main" id="{7C11A64B-7EA5-442C-8405-73273A5331D1}"/>
              </a:ext>
            </a:extLst>
          </p:cNvPr>
          <p:cNvSpPr>
            <a:spLocks noGrp="1"/>
          </p:cNvSpPr>
          <p:nvPr>
            <p:ph type="ctrTitle"/>
          </p:nvPr>
        </p:nvSpPr>
        <p:spPr>
          <a:xfrm>
            <a:off x="7425293" y="2834640"/>
            <a:ext cx="4459766" cy="2720356"/>
          </a:xfrm>
        </p:spPr>
        <p:txBody>
          <a:bodyPr/>
          <a:lstStyle/>
          <a:p>
            <a:r>
              <a:rPr lang="en-US" dirty="0"/>
              <a:t>Thank  You!</a:t>
            </a:r>
            <a:endParaRPr lang="en-ZA" dirty="0"/>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78512" y="3859066"/>
            <a:ext cx="218900" cy="218900"/>
          </a:xfrm>
          <a:prstGeom prst="rect">
            <a:avLst/>
          </a:prstGeom>
        </p:spPr>
      </p:pic>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a:lstStyle/>
          <a:p>
            <a:r>
              <a:rPr lang="en-ZA" dirty="0" err="1"/>
              <a:t>Geovanny</a:t>
            </a:r>
            <a:r>
              <a:rPr lang="en-ZA" dirty="0"/>
              <a:t> Alzate Sandoval</a:t>
            </a:r>
          </a:p>
        </p:txBody>
      </p:sp>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8034849" y="4200314"/>
            <a:ext cx="3521514" cy="288000"/>
          </a:xfrm>
        </p:spPr>
        <p:txBody>
          <a:bodyPr/>
          <a:lstStyle/>
          <a:p>
            <a:r>
              <a:rPr lang="en-ZA" dirty="0"/>
              <a:t>@vany0114</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61653" y="4561437"/>
            <a:ext cx="244786" cy="244786"/>
          </a:xfrm>
          <a:prstGeom prst="rect">
            <a:avLst/>
          </a:prstGeom>
        </p:spPr>
      </p:pic>
      <p:sp>
        <p:nvSpPr>
          <p:cNvPr id="22" name="Text Placeholder 21">
            <a:extLst>
              <a:ext uri="{FF2B5EF4-FFF2-40B4-BE49-F238E27FC236}">
                <a16:creationId xmlns:a16="http://schemas.microsoft.com/office/drawing/2014/main" id="{43DBE4D9-1044-49A3-ABD5-477041FF2B63}"/>
              </a:ext>
            </a:extLst>
          </p:cNvPr>
          <p:cNvSpPr>
            <a:spLocks noGrp="1"/>
          </p:cNvSpPr>
          <p:nvPr>
            <p:ph type="body" sz="quarter" idx="18"/>
          </p:nvPr>
        </p:nvSpPr>
        <p:spPr>
          <a:xfrm>
            <a:off x="8034849" y="4561437"/>
            <a:ext cx="3521514" cy="288000"/>
          </a:xfrm>
        </p:spPr>
        <p:txBody>
          <a:bodyPr/>
          <a:lstStyle/>
          <a:p>
            <a:r>
              <a:rPr lang="en-ZA" dirty="0"/>
              <a:t>http://elvanydev.com/</a:t>
            </a:r>
          </a:p>
        </p:txBody>
      </p:sp>
      <p:pic>
        <p:nvPicPr>
          <p:cNvPr id="24" name="Picture 23">
            <a:extLst>
              <a:ext uri="{FF2B5EF4-FFF2-40B4-BE49-F238E27FC236}">
                <a16:creationId xmlns:a16="http://schemas.microsoft.com/office/drawing/2014/main" id="{CE25126E-7546-4B00-AEDF-A46B93EAB0E5}"/>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83425" y="4209973"/>
            <a:ext cx="219456" cy="219456"/>
          </a:xfrm>
          <a:prstGeom prst="rect">
            <a:avLst/>
          </a:prstGeom>
        </p:spPr>
      </p:pic>
    </p:spTree>
    <p:extLst>
      <p:ext uri="{BB962C8B-B14F-4D97-AF65-F5344CB8AC3E}">
        <p14:creationId xmlns:p14="http://schemas.microsoft.com/office/powerpoint/2010/main" val="415367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Benefits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5472000" cy="4644000"/>
          </a:xfrm>
        </p:spPr>
        <p:txBody>
          <a:bodyPr/>
          <a:lstStyle/>
          <a:p>
            <a:r>
              <a:rPr lang="en-ZA" sz="2800" dirty="0"/>
              <a:t>Resiliency</a:t>
            </a:r>
          </a:p>
          <a:p>
            <a:r>
              <a:rPr lang="en-ZA" sz="2800" dirty="0"/>
              <a:t>Scalability</a:t>
            </a:r>
          </a:p>
          <a:p>
            <a:r>
              <a:rPr lang="en-ZA" sz="2800" dirty="0"/>
              <a:t>Data isolation</a:t>
            </a:r>
          </a:p>
          <a:p>
            <a:r>
              <a:rPr lang="en-ZA" sz="2800" dirty="0"/>
              <a:t>Small teams</a:t>
            </a:r>
          </a:p>
          <a:p>
            <a:r>
              <a:rPr lang="en-ZA" sz="2800" dirty="0"/>
              <a:t>Mix of technologies</a:t>
            </a:r>
          </a:p>
          <a:p>
            <a:r>
              <a:rPr lang="en-ZA" sz="2800" dirty="0"/>
              <a:t>Long-term agility</a:t>
            </a:r>
          </a:p>
          <a:p>
            <a:endParaRPr lang="en-ZA"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a:stretch>
            <a:fillRect/>
          </a:stretch>
        </p:blipFill>
        <p:spPr>
          <a:xfrm>
            <a:off x="6481149" y="1696914"/>
            <a:ext cx="4904790" cy="4325817"/>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132974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Challenges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5472000" cy="4644000"/>
          </a:xfrm>
        </p:spPr>
        <p:txBody>
          <a:bodyPr/>
          <a:lstStyle/>
          <a:p>
            <a:r>
              <a:rPr lang="en-ZA" sz="2800" dirty="0"/>
              <a:t>Choosing right size</a:t>
            </a:r>
          </a:p>
          <a:p>
            <a:r>
              <a:rPr lang="en-ZA" sz="2800" dirty="0"/>
              <a:t>Complexity</a:t>
            </a:r>
          </a:p>
          <a:p>
            <a:r>
              <a:rPr lang="en-ZA" sz="2800" dirty="0"/>
              <a:t>Queries</a:t>
            </a:r>
          </a:p>
          <a:p>
            <a:r>
              <a:rPr lang="en-ZA" sz="2800" dirty="0"/>
              <a:t>Data consistency and integrity</a:t>
            </a:r>
          </a:p>
          <a:p>
            <a:r>
              <a:rPr lang="en-ZA" sz="2800" dirty="0"/>
              <a:t>Communication</a:t>
            </a:r>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404454" y="39461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4</a:t>
            </a:fld>
            <a:endParaRPr lang="en-ZA" dirty="0"/>
          </a:p>
        </p:txBody>
      </p:sp>
      <p:pic>
        <p:nvPicPr>
          <p:cNvPr id="11" name="Picture Placeholder 8">
            <a:extLst>
              <a:ext uri="{FF2B5EF4-FFF2-40B4-BE49-F238E27FC236}">
                <a16:creationId xmlns:a16="http://schemas.microsoft.com/office/drawing/2014/main" id="{4FCAEA76-8899-4E0C-8937-E3751CF51212}"/>
              </a:ext>
            </a:extLst>
          </p:cNvPr>
          <p:cNvPicPr>
            <a:picLocks noGrp="1" noChangeAspect="1"/>
          </p:cNvPicPr>
          <p:nvPr>
            <p:ph type="pic" sz="quarter" idx="14"/>
          </p:nvPr>
        </p:nvPicPr>
        <p:blipFill>
          <a:blip r:embed="rId3"/>
          <a:stretch>
            <a:fillRect/>
          </a:stretch>
        </p:blipFill>
        <p:spPr>
          <a:xfrm>
            <a:off x="6481149" y="1670537"/>
            <a:ext cx="4904790" cy="4422531"/>
          </a:xfrm>
        </p:spPr>
      </p:pic>
      <p:sp>
        <p:nvSpPr>
          <p:cNvPr id="12" name="Freeform 5" descr="Hollow image accent">
            <a:extLst>
              <a:ext uri="{FF2B5EF4-FFF2-40B4-BE49-F238E27FC236}">
                <a16:creationId xmlns:a16="http://schemas.microsoft.com/office/drawing/2014/main" id="{EE86A61E-9A99-4EA0-8081-BEEF6C57F07A}"/>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descr="Solid image accent">
            <a:extLst>
              <a:ext uri="{FF2B5EF4-FFF2-40B4-BE49-F238E27FC236}">
                <a16:creationId xmlns:a16="http://schemas.microsoft.com/office/drawing/2014/main" id="{226E112B-8D9B-4182-B1C2-200A50B2321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Tree>
    <p:extLst>
      <p:ext uri="{BB962C8B-B14F-4D97-AF65-F5344CB8AC3E}">
        <p14:creationId xmlns:p14="http://schemas.microsoft.com/office/powerpoint/2010/main" val="775635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a:stretch>
            <a:fillRect/>
          </a:stretch>
        </p:blipFill>
        <p:spPr>
          <a:xfrm>
            <a:off x="-1" y="1"/>
            <a:ext cx="11795125" cy="6858000"/>
          </a:xfrm>
        </p:spPr>
      </p:pic>
      <p:sp>
        <p:nvSpPr>
          <p:cNvPr id="15" name="Freeform 5" descr="Hollow accent">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1" name="TextBox 30" descr="Flag accent to title">
            <a:extLst>
              <a:ext uri="{FF2B5EF4-FFF2-40B4-BE49-F238E27FC236}">
                <a16:creationId xmlns:a16="http://schemas.microsoft.com/office/drawing/2014/main" id="{8FC2E368-898A-440B-A15C-4C5FB13C57D2}"/>
              </a:ext>
              <a:ext uri="{C183D7F6-B498-43B3-948B-1728B52AA6E4}">
                <adec:decorative xmlns:adec="http://schemas.microsoft.com/office/drawing/2017/decorative"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1" name="Isosceles Triangle 20" descr="Shadow accent to title">
            <a:extLst>
              <a:ext uri="{FF2B5EF4-FFF2-40B4-BE49-F238E27FC236}">
                <a16:creationId xmlns:a16="http://schemas.microsoft.com/office/drawing/2014/main" id="{59A98ED3-718C-409B-BC1D-07842F9F58EB}"/>
              </a:ext>
              <a:ext uri="{C183D7F6-B498-43B3-948B-1728B52AA6E4}">
                <adec:decorative xmlns:adec="http://schemas.microsoft.com/office/drawing/2017/decorative"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866117" y="1816509"/>
            <a:ext cx="4459766" cy="3146839"/>
          </a:xfrm>
        </p:spPr>
        <p:txBody>
          <a:bodyPr/>
          <a:lstStyle/>
          <a:p>
            <a:r>
              <a:rPr lang="en-ZA" dirty="0"/>
              <a:t>Choosing patterns &amp; Technologies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a:lstStyle/>
          <a:p>
            <a:endParaRPr lang="en-ZA"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2117695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Why Docker</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432000" y="5796000"/>
            <a:ext cx="5472000" cy="360000"/>
          </a:xfrm>
        </p:spPr>
        <p:txBody>
          <a:bodyPr/>
          <a:lstStyle/>
          <a:p>
            <a:r>
              <a:rPr lang="en-ZA" sz="3200" b="1" i="1" dirty="0"/>
              <a:t>Mandatory…?</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5472000" cy="4115077"/>
          </a:xfrm>
        </p:spPr>
        <p:txBody>
          <a:bodyPr/>
          <a:lstStyle/>
          <a:p>
            <a:r>
              <a:rPr lang="en-ZA" sz="2800" dirty="0"/>
              <a:t>Isolation</a:t>
            </a:r>
          </a:p>
          <a:p>
            <a:r>
              <a:rPr lang="en-ZA" sz="2800" dirty="0"/>
              <a:t>Scalability</a:t>
            </a:r>
          </a:p>
          <a:p>
            <a:r>
              <a:rPr lang="en-ZA" sz="2800" dirty="0"/>
              <a:t>Reliability &amp; Resiliency</a:t>
            </a:r>
          </a:p>
          <a:p>
            <a:r>
              <a:rPr lang="en-ZA" sz="2800" dirty="0"/>
              <a:t>Performance</a:t>
            </a:r>
          </a:p>
          <a:p>
            <a:r>
              <a:rPr lang="en-ZA" sz="2800" dirty="0"/>
              <a:t>Saving resources $$$</a:t>
            </a:r>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404454" y="39461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6</a:t>
            </a:fld>
            <a:endParaRPr lang="en-ZA" dirty="0"/>
          </a:p>
        </p:txBody>
      </p:sp>
      <p:pic>
        <p:nvPicPr>
          <p:cNvPr id="11" name="Picture Placeholder 8">
            <a:extLst>
              <a:ext uri="{FF2B5EF4-FFF2-40B4-BE49-F238E27FC236}">
                <a16:creationId xmlns:a16="http://schemas.microsoft.com/office/drawing/2014/main" id="{4FCAEA76-8899-4E0C-8937-E3751CF51212}"/>
              </a:ext>
            </a:extLst>
          </p:cNvPr>
          <p:cNvPicPr>
            <a:picLocks noGrp="1" noChangeAspect="1"/>
          </p:cNvPicPr>
          <p:nvPr>
            <p:ph type="pic" sz="quarter" idx="14"/>
          </p:nvPr>
        </p:nvPicPr>
        <p:blipFill>
          <a:blip r:embed="rId3"/>
          <a:stretch>
            <a:fillRect/>
          </a:stretch>
        </p:blipFill>
        <p:spPr>
          <a:xfrm>
            <a:off x="6481149" y="1705708"/>
            <a:ext cx="4904790" cy="4352192"/>
          </a:xfrm>
        </p:spPr>
      </p:pic>
      <p:sp>
        <p:nvSpPr>
          <p:cNvPr id="12" name="Freeform 5" descr="Hollow image accent">
            <a:extLst>
              <a:ext uri="{FF2B5EF4-FFF2-40B4-BE49-F238E27FC236}">
                <a16:creationId xmlns:a16="http://schemas.microsoft.com/office/drawing/2014/main" id="{EE86A61E-9A99-4EA0-8081-BEEF6C57F07A}"/>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descr="Solid image accent">
            <a:extLst>
              <a:ext uri="{FF2B5EF4-FFF2-40B4-BE49-F238E27FC236}">
                <a16:creationId xmlns:a16="http://schemas.microsoft.com/office/drawing/2014/main" id="{226E112B-8D9B-4182-B1C2-200A50B2321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Tree>
    <p:extLst>
      <p:ext uri="{BB962C8B-B14F-4D97-AF65-F5344CB8AC3E}">
        <p14:creationId xmlns:p14="http://schemas.microsoft.com/office/powerpoint/2010/main" val="48834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0E754C21-50E5-48A4-B22D-F2AA30011302}"/>
              </a:ext>
            </a:extLst>
          </p:cNvPr>
          <p:cNvPicPr>
            <a:picLocks noGrp="1"/>
          </p:cNvPicPr>
          <p:nvPr>
            <p:ph type="pic" sz="quarter" idx="14"/>
          </p:nvPr>
        </p:nvPicPr>
        <p:blipFill rotWithShape="1">
          <a:blip r:embed="rId3"/>
          <a:srcRect l="25167" t="7684" r="25167" b="8387"/>
          <a:stretch/>
        </p:blipFill>
        <p:spPr>
          <a:xfrm>
            <a:off x="6481149" y="1684742"/>
            <a:ext cx="4904790" cy="4297680"/>
          </a:xfrm>
        </p:spPr>
      </p:pic>
      <p:sp>
        <p:nvSpPr>
          <p:cNvPr id="14" name="Freeform 5" descr="Solid image accent">
            <a:extLst>
              <a:ext uri="{FF2B5EF4-FFF2-40B4-BE49-F238E27FC236}">
                <a16:creationId xmlns:a16="http://schemas.microsoft.com/office/drawing/2014/main" id="{226E112B-8D9B-4182-B1C2-200A50B2321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Why </a:t>
            </a:r>
            <a:r>
              <a:rPr lang="en-US" b="1" dirty="0" err="1"/>
              <a:t>.Net</a:t>
            </a:r>
            <a:r>
              <a:rPr lang="en-US" b="1" dirty="0"/>
              <a:t> Core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432000" y="5796000"/>
            <a:ext cx="5472000" cy="360000"/>
          </a:xfrm>
        </p:spPr>
        <p:txBody>
          <a:bodyPr/>
          <a:lstStyle/>
          <a:p>
            <a:endParaRPr lang="en-ZA" sz="3200" b="1" i="1"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5472000" cy="4115077"/>
          </a:xfrm>
        </p:spPr>
        <p:txBody>
          <a:bodyPr/>
          <a:lstStyle/>
          <a:p>
            <a:r>
              <a:rPr lang="en-ZA" sz="2800" dirty="0"/>
              <a:t>Lightweight &amp; Modularity</a:t>
            </a:r>
          </a:p>
          <a:p>
            <a:r>
              <a:rPr lang="en-ZA" sz="2800" dirty="0"/>
              <a:t>Containers start faster</a:t>
            </a:r>
          </a:p>
          <a:p>
            <a:r>
              <a:rPr lang="en-ZA" sz="2800" dirty="0"/>
              <a:t>Small footprint per Container</a:t>
            </a:r>
          </a:p>
          <a:p>
            <a:r>
              <a:rPr lang="en-ZA" sz="2800" dirty="0"/>
              <a:t>Cross-platform</a:t>
            </a:r>
          </a:p>
          <a:p>
            <a:r>
              <a:rPr lang="en-ZA" sz="2800" dirty="0"/>
              <a:t>Visual Studio &amp; Docker integration</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12" name="Freeform 5" descr="Hollow image accent">
            <a:extLst>
              <a:ext uri="{FF2B5EF4-FFF2-40B4-BE49-F238E27FC236}">
                <a16:creationId xmlns:a16="http://schemas.microsoft.com/office/drawing/2014/main" id="{EE86A61E-9A99-4EA0-8081-BEEF6C57F07A}"/>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Tree>
    <p:extLst>
      <p:ext uri="{BB962C8B-B14F-4D97-AF65-F5344CB8AC3E}">
        <p14:creationId xmlns:p14="http://schemas.microsoft.com/office/powerpoint/2010/main" val="314133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31999" y="432000"/>
            <a:ext cx="6426001" cy="432000"/>
          </a:xfrm>
        </p:spPr>
        <p:txBody>
          <a:bodyPr/>
          <a:lstStyle/>
          <a:p>
            <a:r>
              <a:rPr lang="en-US" b="1" dirty="0"/>
              <a:t>Why DDD (Domain Driven Design)</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5472000" cy="4115077"/>
          </a:xfrm>
        </p:spPr>
        <p:txBody>
          <a:bodyPr/>
          <a:lstStyle/>
          <a:p>
            <a:r>
              <a:rPr lang="en-ZA" sz="2800" dirty="0"/>
              <a:t>Do you remember the </a:t>
            </a:r>
            <a:r>
              <a:rPr lang="en-ZA" sz="2800" i="1" dirty="0"/>
              <a:t>Right size </a:t>
            </a:r>
            <a:r>
              <a:rPr lang="en-ZA" sz="2800" dirty="0"/>
              <a:t>challenge?</a:t>
            </a:r>
          </a:p>
          <a:p>
            <a:r>
              <a:rPr lang="en-ZA" sz="2800" dirty="0"/>
              <a:t>Bounded Contexts</a:t>
            </a:r>
          </a:p>
          <a:p>
            <a:r>
              <a:rPr lang="en-ZA" sz="2800" dirty="0"/>
              <a:t>Decoupled subsystems</a:t>
            </a:r>
          </a:p>
          <a:p>
            <a:r>
              <a:rPr lang="en-ZA" sz="2800" dirty="0"/>
              <a:t>Event Driven </a:t>
            </a:r>
          </a:p>
          <a:p>
            <a:r>
              <a:rPr lang="en-ZA" sz="2800" dirty="0"/>
              <a:t>Business understanding</a:t>
            </a:r>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404454" y="39461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8</a:t>
            </a:fld>
            <a:endParaRPr lang="en-ZA" dirty="0"/>
          </a:p>
        </p:txBody>
      </p:sp>
      <p:pic>
        <p:nvPicPr>
          <p:cNvPr id="11" name="Picture Placeholder 8">
            <a:extLst>
              <a:ext uri="{FF2B5EF4-FFF2-40B4-BE49-F238E27FC236}">
                <a16:creationId xmlns:a16="http://schemas.microsoft.com/office/drawing/2014/main" id="{4FCAEA76-8899-4E0C-8937-E3751CF51212}"/>
              </a:ext>
            </a:extLst>
          </p:cNvPr>
          <p:cNvPicPr>
            <a:picLocks noGrp="1" noChangeAspect="1"/>
          </p:cNvPicPr>
          <p:nvPr>
            <p:ph type="pic" sz="quarter" idx="14"/>
          </p:nvPr>
        </p:nvPicPr>
        <p:blipFill>
          <a:blip r:embed="rId3"/>
          <a:stretch>
            <a:fillRect/>
          </a:stretch>
        </p:blipFill>
        <p:spPr>
          <a:xfrm>
            <a:off x="6481149" y="1679330"/>
            <a:ext cx="4904790" cy="4422531"/>
          </a:xfrm>
        </p:spPr>
      </p:pic>
      <p:sp>
        <p:nvSpPr>
          <p:cNvPr id="12" name="Freeform 5" descr="Hollow image accent">
            <a:extLst>
              <a:ext uri="{FF2B5EF4-FFF2-40B4-BE49-F238E27FC236}">
                <a16:creationId xmlns:a16="http://schemas.microsoft.com/office/drawing/2014/main" id="{EE86A61E-9A99-4EA0-8081-BEEF6C57F07A}"/>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descr="Solid image accent">
            <a:extLst>
              <a:ext uri="{FF2B5EF4-FFF2-40B4-BE49-F238E27FC236}">
                <a16:creationId xmlns:a16="http://schemas.microsoft.com/office/drawing/2014/main" id="{226E112B-8D9B-4182-B1C2-200A50B2321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Text Placeholder 6">
            <a:extLst>
              <a:ext uri="{FF2B5EF4-FFF2-40B4-BE49-F238E27FC236}">
                <a16:creationId xmlns:a16="http://schemas.microsoft.com/office/drawing/2014/main" id="{EF4F72AF-9073-4820-A962-749BD293664A}"/>
              </a:ext>
            </a:extLst>
          </p:cNvPr>
          <p:cNvSpPr>
            <a:spLocks noGrp="1"/>
          </p:cNvSpPr>
          <p:nvPr>
            <p:ph type="body" sz="quarter" idx="32"/>
          </p:nvPr>
        </p:nvSpPr>
        <p:spPr/>
        <p:txBody>
          <a:bodyPr/>
          <a:lstStyle/>
          <a:p>
            <a:endParaRPr lang="en-US"/>
          </a:p>
        </p:txBody>
      </p:sp>
    </p:spTree>
    <p:extLst>
      <p:ext uri="{BB962C8B-B14F-4D97-AF65-F5344CB8AC3E}">
        <p14:creationId xmlns:p14="http://schemas.microsoft.com/office/powerpoint/2010/main" val="1354774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31999" y="432000"/>
            <a:ext cx="11173043" cy="432000"/>
          </a:xfrm>
        </p:spPr>
        <p:txBody>
          <a:bodyPr/>
          <a:lstStyle/>
          <a:p>
            <a:r>
              <a:rPr lang="en-US" b="1" dirty="0"/>
              <a:t>Why CQRS (Command and Query Responsibility Segregation)</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5472000" cy="4115077"/>
          </a:xfrm>
        </p:spPr>
        <p:txBody>
          <a:bodyPr/>
          <a:lstStyle/>
          <a:p>
            <a:r>
              <a:rPr lang="en-ZA" sz="2800" dirty="0"/>
              <a:t>Do you remember the </a:t>
            </a:r>
            <a:r>
              <a:rPr lang="en-ZA" sz="2800" i="1" dirty="0"/>
              <a:t>Queries</a:t>
            </a:r>
            <a:r>
              <a:rPr lang="en-ZA" sz="2800" dirty="0"/>
              <a:t> Challenge?</a:t>
            </a:r>
          </a:p>
          <a:p>
            <a:r>
              <a:rPr lang="en-ZA" sz="2800" dirty="0"/>
              <a:t>Scale the read and write sides independently </a:t>
            </a:r>
          </a:p>
          <a:p>
            <a:r>
              <a:rPr lang="en-ZA" sz="2800" dirty="0"/>
              <a:t>Improved separation of concerns </a:t>
            </a:r>
          </a:p>
          <a:p>
            <a:r>
              <a:rPr lang="en-US" sz="2800" dirty="0"/>
              <a:t>Supports multiple denormalized views</a:t>
            </a:r>
          </a:p>
          <a:p>
            <a:r>
              <a:rPr lang="en-ZA" sz="2800" dirty="0"/>
              <a:t>Enables specialized teams</a:t>
            </a:r>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404454" y="39461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9</a:t>
            </a:fld>
            <a:endParaRPr lang="en-ZA" dirty="0"/>
          </a:p>
        </p:txBody>
      </p:sp>
      <p:pic>
        <p:nvPicPr>
          <p:cNvPr id="11" name="Picture Placeholder 8">
            <a:extLst>
              <a:ext uri="{FF2B5EF4-FFF2-40B4-BE49-F238E27FC236}">
                <a16:creationId xmlns:a16="http://schemas.microsoft.com/office/drawing/2014/main" id="{4FCAEA76-8899-4E0C-8937-E3751CF51212}"/>
              </a:ext>
            </a:extLst>
          </p:cNvPr>
          <p:cNvPicPr>
            <a:picLocks noGrp="1" noChangeAspect="1"/>
          </p:cNvPicPr>
          <p:nvPr>
            <p:ph type="pic" sz="quarter" idx="14"/>
          </p:nvPr>
        </p:nvPicPr>
        <p:blipFill>
          <a:blip r:embed="rId3"/>
          <a:stretch>
            <a:fillRect/>
          </a:stretch>
        </p:blipFill>
        <p:spPr>
          <a:xfrm>
            <a:off x="6481149" y="1696915"/>
            <a:ext cx="4904790" cy="4264270"/>
          </a:xfrm>
        </p:spPr>
      </p:pic>
      <p:sp>
        <p:nvSpPr>
          <p:cNvPr id="12" name="Freeform 5" descr="Hollow image accent">
            <a:extLst>
              <a:ext uri="{FF2B5EF4-FFF2-40B4-BE49-F238E27FC236}">
                <a16:creationId xmlns:a16="http://schemas.microsoft.com/office/drawing/2014/main" id="{EE86A61E-9A99-4EA0-8081-BEEF6C57F07A}"/>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descr="Solid image accent">
            <a:extLst>
              <a:ext uri="{FF2B5EF4-FFF2-40B4-BE49-F238E27FC236}">
                <a16:creationId xmlns:a16="http://schemas.microsoft.com/office/drawing/2014/main" id="{226E112B-8D9B-4182-B1C2-200A50B2321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Tree>
    <p:extLst>
      <p:ext uri="{BB962C8B-B14F-4D97-AF65-F5344CB8AC3E}">
        <p14:creationId xmlns:p14="http://schemas.microsoft.com/office/powerpoint/2010/main" val="636467248"/>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4" id="{4FDC0870-107A-45FF-80A8-D62A163436CD}" vid="{C24B30B2-C182-4F17-AE29-6BC2DA7777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CDC626-B3A4-4E2A-B903-2655BFCAF32C}">
  <ds:schemaRefs>
    <ds:schemaRef ds:uri="http://schemas.microsoft.com/sharepoint/v3/contenttype/forms"/>
  </ds:schemaRefs>
</ds:datastoreItem>
</file>

<file path=customXml/itemProps2.xml><?xml version="1.0" encoding="utf-8"?>
<ds:datastoreItem xmlns:ds="http://schemas.openxmlformats.org/officeDocument/2006/customXml" ds:itemID="{9D8A50AA-654B-45CA-B6AD-FDA9E9535EF9}">
  <ds:schemaRefs>
    <ds:schemaRef ds:uri="http://schemas.microsoft.com/office/2006/metadata/properties"/>
    <ds:schemaRef ds:uri="http://schemas.openxmlformats.org/package/2006/metadata/core-properties"/>
    <ds:schemaRef ds:uri="6dc4bcd6-49db-4c07-9060-8acfc67cef9f"/>
    <ds:schemaRef ds:uri="http://purl.org/dc/terms/"/>
    <ds:schemaRef ds:uri="fb0879af-3eba-417a-a55a-ffe6dcd6ca77"/>
    <ds:schemaRef ds:uri="http://schemas.microsoft.com/office/2006/documentManagement/types"/>
    <ds:schemaRef ds:uri="http://schemas.microsoft.com/office/infopath/2007/PartnerControls"/>
    <ds:schemaRef ds:uri="http://purl.org/dc/elements/1.1/"/>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0</TotalTime>
  <Words>1460</Words>
  <Application>Microsoft Office PowerPoint</Application>
  <PresentationFormat>Widescreen</PresentationFormat>
  <Paragraphs>153</Paragraphs>
  <Slides>22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Corbel</vt:lpstr>
      <vt:lpstr>Times New Roman</vt:lpstr>
      <vt:lpstr>Office Theme</vt:lpstr>
      <vt:lpstr>Microservices &amp; Docker + DDD + CQRS</vt:lpstr>
      <vt:lpstr>What are Microservices?</vt:lpstr>
      <vt:lpstr>Benefits</vt:lpstr>
      <vt:lpstr>Challenges</vt:lpstr>
      <vt:lpstr>Choosing patterns &amp; Technologies</vt:lpstr>
      <vt:lpstr>Why Docker</vt:lpstr>
      <vt:lpstr>Why .Net Core</vt:lpstr>
      <vt:lpstr>Why DDD (Domain Driven Design)</vt:lpstr>
      <vt:lpstr>Why CQRS (Command and Query Responsibility Segregation)</vt:lpstr>
      <vt:lpstr>CQRS + Event Sourcing</vt:lpstr>
      <vt:lpstr>Orchestrators </vt:lpstr>
      <vt:lpstr>Demo!</vt:lpstr>
      <vt:lpstr>Problem</vt:lpstr>
      <vt:lpstr>Business domain model</vt:lpstr>
      <vt:lpstr>Bounded Contexts</vt:lpstr>
      <vt:lpstr>Architecture</vt:lpstr>
      <vt:lpstr>Monolithic vs. Microservices</vt:lpstr>
      <vt:lpstr>Monolithic stats</vt:lpstr>
      <vt:lpstr>Microservices stats</vt:lpstr>
      <vt:lpstr>Comparison</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2018-06-08T00:57:20Z</dcterms:created>
  <dcterms:modified xsi:type="dcterms:W3CDTF">2018-08-23T17:50:20Z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v-abdarl@microsoft.com</vt:lpwstr>
  </property>
  <property fmtid="{D5CDD505-2E9C-101B-9397-08002B2CF9AE}" pid="6" name="MSIP_Label_f42aa342-8706-4288-bd11-ebb85995028c_SetDate">
    <vt:lpwstr>2018-06-05T17:32:32.6931325Z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